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70" r:id="rId9"/>
    <p:sldId id="259" r:id="rId10"/>
    <p:sldId id="260" r:id="rId11"/>
    <p:sldId id="261" r:id="rId12"/>
    <p:sldId id="265" r:id="rId13"/>
    <p:sldId id="262" r:id="rId14"/>
    <p:sldId id="263" r:id="rId15"/>
    <p:sldId id="264" r:id="rId16"/>
  </p:sldIdLst>
  <p:sldSz cx="9144000" cy="6858000" type="screen4x3"/>
  <p:notesSz cx="6743700" cy="9880600"/>
  <p:defaultTextStyle>
    <a:defPPr>
      <a:defRPr lang="nl-NL"/>
    </a:defPPr>
    <a:lvl1pPr algn="ctr" rtl="0" fontAlgn="base">
      <a:spcBef>
        <a:spcPct val="20000"/>
      </a:spcBef>
      <a:spcAft>
        <a:spcPct val="0"/>
      </a:spcAft>
      <a:buClr>
        <a:srgbClr val="0A1E60"/>
      </a:buClr>
      <a:buSzPct val="75000"/>
      <a:buFont typeface="Wingdings" pitchFamily="-112" charset="2"/>
      <a:defRPr sz="2400" i="1" kern="1200">
        <a:solidFill>
          <a:srgbClr val="5F5F5F"/>
        </a:solidFill>
        <a:latin typeface="Arial" charset="0"/>
        <a:ea typeface="ＭＳ Ｐゴシック" pitchFamily="-112" charset="-128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lr>
        <a:srgbClr val="0A1E60"/>
      </a:buClr>
      <a:buSzPct val="75000"/>
      <a:buFont typeface="Wingdings" pitchFamily="-112" charset="2"/>
      <a:defRPr sz="2400" i="1" kern="1200">
        <a:solidFill>
          <a:srgbClr val="5F5F5F"/>
        </a:solidFill>
        <a:latin typeface="Arial" charset="0"/>
        <a:ea typeface="ＭＳ Ｐゴシック" pitchFamily="-112" charset="-128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lr>
        <a:srgbClr val="0A1E60"/>
      </a:buClr>
      <a:buSzPct val="75000"/>
      <a:buFont typeface="Wingdings" pitchFamily="-112" charset="2"/>
      <a:defRPr sz="2400" i="1" kern="1200">
        <a:solidFill>
          <a:srgbClr val="5F5F5F"/>
        </a:solidFill>
        <a:latin typeface="Arial" charset="0"/>
        <a:ea typeface="ＭＳ Ｐゴシック" pitchFamily="-112" charset="-128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lr>
        <a:srgbClr val="0A1E60"/>
      </a:buClr>
      <a:buSzPct val="75000"/>
      <a:buFont typeface="Wingdings" pitchFamily="-112" charset="2"/>
      <a:defRPr sz="2400" i="1" kern="1200">
        <a:solidFill>
          <a:srgbClr val="5F5F5F"/>
        </a:solidFill>
        <a:latin typeface="Arial" charset="0"/>
        <a:ea typeface="ＭＳ Ｐゴシック" pitchFamily="-112" charset="-128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lr>
        <a:srgbClr val="0A1E60"/>
      </a:buClr>
      <a:buSzPct val="75000"/>
      <a:buFont typeface="Wingdings" pitchFamily="-112" charset="2"/>
      <a:defRPr sz="2400" i="1" kern="1200">
        <a:solidFill>
          <a:srgbClr val="5F5F5F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2400" i="1" kern="1200">
        <a:solidFill>
          <a:srgbClr val="5F5F5F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sz="2400" i="1" kern="1200">
        <a:solidFill>
          <a:srgbClr val="5F5F5F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sz="2400" i="1" kern="1200">
        <a:solidFill>
          <a:srgbClr val="5F5F5F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sz="2400" i="1" kern="1200">
        <a:solidFill>
          <a:srgbClr val="5F5F5F"/>
        </a:solidFill>
        <a:latin typeface="Arial" charset="0"/>
        <a:ea typeface="ＭＳ Ｐゴシック" pitchFamily="-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FF9933"/>
    <a:srgbClr val="CCECFF"/>
    <a:srgbClr val="9999FF"/>
    <a:srgbClr val="33CC33"/>
    <a:srgbClr val="99FF33"/>
    <a:srgbClr val="99FF66"/>
    <a:srgbClr val="D40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 autoAdjust="0"/>
    <p:restoredTop sz="93301" autoAdjust="0"/>
  </p:normalViewPr>
  <p:slideViewPr>
    <p:cSldViewPr snapToObjects="1">
      <p:cViewPr varScale="1">
        <p:scale>
          <a:sx n="74" d="100"/>
          <a:sy n="74" d="100"/>
        </p:scale>
        <p:origin x="-10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Objects="1">
      <p:cViewPr varScale="1">
        <p:scale>
          <a:sx n="75" d="100"/>
          <a:sy n="75" d="100"/>
        </p:scale>
        <p:origin x="-1782" y="-102"/>
      </p:cViewPr>
      <p:guideLst>
        <p:guide orient="horz" pos="3113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defTabSz="957263">
              <a:spcBef>
                <a:spcPct val="0"/>
              </a:spcBef>
              <a:buClrTx/>
              <a:buSzTx/>
              <a:buFontTx/>
              <a:buNone/>
              <a:defRPr sz="1300" i="0">
                <a:solidFill>
                  <a:schemeClr val="tx1"/>
                </a:solidFill>
                <a:latin typeface="Times New Roman" pitchFamily="-112" charset="0"/>
              </a:defRPr>
            </a:lvl1pPr>
          </a:lstStyle>
          <a:p>
            <a:endParaRPr lang="nl-B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86888"/>
            <a:ext cx="292258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defTabSz="957263">
              <a:spcBef>
                <a:spcPct val="0"/>
              </a:spcBef>
              <a:buClrTx/>
              <a:buSzTx/>
              <a:buFontTx/>
              <a:buNone/>
              <a:defRPr sz="1300" i="0">
                <a:solidFill>
                  <a:schemeClr val="tx1"/>
                </a:solidFill>
                <a:latin typeface="Times New Roman" pitchFamily="-112" charset="0"/>
              </a:defRPr>
            </a:lvl1pPr>
          </a:lstStyle>
          <a:p>
            <a:fld id="{0C22BA95-24F5-411B-A344-5417B2EAF7EE}" type="slidenum">
              <a:rPr lang="nl-NL"/>
              <a:pPr/>
              <a:t>‹#›</a:t>
            </a:fld>
            <a:endParaRPr lang="nl-NL"/>
          </a:p>
        </p:txBody>
      </p:sp>
      <p:pic>
        <p:nvPicPr>
          <p:cNvPr id="13316" name="Picture 6" descr="UG_Logolabel_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8891588"/>
            <a:ext cx="1798638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5500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defTabSz="957263">
              <a:spcBef>
                <a:spcPct val="0"/>
              </a:spcBef>
              <a:buClrTx/>
              <a:buSzTx/>
              <a:buFontTx/>
              <a:buNone/>
              <a:defRPr sz="1300" i="0">
                <a:solidFill>
                  <a:schemeClr val="tx1"/>
                </a:solidFill>
                <a:latin typeface="Times New Roman" pitchFamily="-112" charset="0"/>
              </a:defRPr>
            </a:lvl1pPr>
          </a:lstStyle>
          <a:p>
            <a:endParaRPr lang="nl-BE"/>
          </a:p>
        </p:txBody>
      </p:sp>
      <p:sp>
        <p:nvSpPr>
          <p:cNvPr id="14339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8188"/>
            <a:ext cx="4940300" cy="3706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2650"/>
            <a:ext cx="494665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86888"/>
            <a:ext cx="292258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defTabSz="957263">
              <a:spcBef>
                <a:spcPct val="0"/>
              </a:spcBef>
              <a:buClrTx/>
              <a:buSzTx/>
              <a:buFontTx/>
              <a:buNone/>
              <a:defRPr sz="1300" i="0">
                <a:solidFill>
                  <a:schemeClr val="tx1"/>
                </a:solidFill>
                <a:latin typeface="Times New Roman" pitchFamily="-112" charset="0"/>
              </a:defRPr>
            </a:lvl1pPr>
          </a:lstStyle>
          <a:p>
            <a:fld id="{8DAD4FFA-F88A-4DAF-9612-B46D3FAB0771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61485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UGent-FIRW logobal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00"/>
            <a:ext cx="9144000" cy="104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700088" y="3864791"/>
            <a:ext cx="7743825" cy="1633537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 typeface="Wingdings" pitchFamily="-65" charset="2"/>
              <a:buNone/>
              <a:defRPr sz="2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Subtitle</a:t>
            </a:r>
            <a:endParaRPr lang="nl-NL"/>
          </a:p>
        </p:txBody>
      </p:sp>
      <p:sp>
        <p:nvSpPr>
          <p:cNvPr id="24" name="Line 10"/>
          <p:cNvSpPr>
            <a:spLocks noChangeShapeType="1"/>
          </p:cNvSpPr>
          <p:nvPr userDrawn="1"/>
        </p:nvSpPr>
        <p:spPr bwMode="auto">
          <a:xfrm>
            <a:off x="180000" y="6156000"/>
            <a:ext cx="8784000" cy="0"/>
          </a:xfrm>
          <a:prstGeom prst="line">
            <a:avLst/>
          </a:prstGeom>
          <a:noFill/>
          <a:ln w="19050">
            <a:solidFill>
              <a:srgbClr val="0A1E6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Wingdings" pitchFamily="-65" charset="2"/>
              <a:buNone/>
              <a:defRPr/>
            </a:pPr>
            <a:endParaRPr lang="en-US">
              <a:latin typeface="Arial" pitchFamily="-65" charset="0"/>
              <a:ea typeface="+mn-ea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02000" y="2005200"/>
            <a:ext cx="7743600" cy="16344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 wrap="square" anchor="ctr" anchorCtr="0"/>
          <a:lstStyle>
            <a:lvl1pPr marL="0" indent="0" algn="ctr">
              <a:buNone/>
              <a:defRPr sz="36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5" name="AutoShape 4" descr="https://myminds.be/share/proxy/alfresco/api/node/content/workspace/SpacesStore/4b6d7b70-2a80-4a9a-a325-8d30f4c39f1c/iMinds-RGB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6" name="AutoShape 6" descr="https://myminds.be/share/proxy/alfresco/api/node/content/workspace/SpacesStore/4b6d7b70-2a80-4a9a-a325-8d30f4c39f1c/iMinds-RGB.png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280415" y="6223101"/>
            <a:ext cx="7866107" cy="580820"/>
            <a:chOff x="280415" y="6223101"/>
            <a:chExt cx="7866107" cy="58082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5432840" y="6282679"/>
              <a:ext cx="1050926" cy="461665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Autofit/>
            </a:bodyPr>
            <a:lstStyle/>
            <a:p>
              <a:pPr algn="l"/>
              <a:r>
                <a:rPr lang="en-GB" sz="2400" b="1" i="0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Aharoni" pitchFamily="2" charset="-79"/>
                  <a:ea typeface="Verdana" pitchFamily="34" charset="0"/>
                  <a:cs typeface="Aharoni" pitchFamily="2" charset="-79"/>
                </a:rPr>
                <a:t>WICA</a:t>
              </a:r>
              <a:endParaRPr lang="nl-BE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0415" y="6223101"/>
              <a:ext cx="1278892" cy="58082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>
            <a:xfrm>
              <a:off x="2035449" y="6359623"/>
              <a:ext cx="29212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i="0" cap="none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WISE</a:t>
              </a:r>
              <a:r>
                <a:rPr lang="en-US" sz="1400" b="0" i="0" cap="none" baseline="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– WIreless Safety for Employees</a:t>
              </a:r>
              <a:endParaRPr lang="nl-BE" sz="1400" b="0" i="0" cap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7226" y="6334772"/>
              <a:ext cx="1209296" cy="35747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" descr="balk_pres_intec_spaghetti_o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00"/>
            <a:ext cx="9144000" cy="526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0800" y="197129"/>
            <a:ext cx="4876800" cy="492125"/>
          </a:xfrm>
          <a:prstGeom prst="rect">
            <a:avLst/>
          </a:prstGeom>
        </p:spPr>
        <p:txBody>
          <a:bodyPr anchor="ctr" anchorCtr="0"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Slide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0000" y="885600"/>
            <a:ext cx="8784000" cy="5158800"/>
          </a:xfrm>
          <a:prstGeom prst="rect">
            <a:avLst/>
          </a:prstGeom>
        </p:spPr>
        <p:txBody>
          <a:bodyPr/>
          <a:lstStyle>
            <a:lvl1pPr marL="339725" indent="-339725">
              <a:buClrTx/>
              <a:buSzPct val="80000"/>
              <a:buFont typeface="Wingdings" pitchFamily="2" charset="2"/>
              <a:buChar char=""/>
              <a:defRPr sz="32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801688" indent="-339725">
              <a:buClr>
                <a:schemeClr val="accent2">
                  <a:lumMod val="60000"/>
                  <a:lumOff val="40000"/>
                </a:schemeClr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341438" indent="-261938">
              <a:buSzPct val="100000"/>
              <a:buFont typeface="Wingdings" pitchFamily="2" charset="2"/>
              <a:buChar char=""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>
              <a:buNone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8568226" y="6359623"/>
            <a:ext cx="396262" cy="30777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l"/>
            <a:fld id="{57806C9B-7BAC-4ECB-BB2E-39A9E602048A}" type="slidenum">
              <a:rPr lang="nl-BE" sz="1400" i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pPr algn="l"/>
              <a:t>‹#›</a:t>
            </a:fld>
            <a:endParaRPr lang="nl-BE" sz="1400" i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Line 10"/>
          <p:cNvSpPr>
            <a:spLocks noChangeShapeType="1"/>
          </p:cNvSpPr>
          <p:nvPr userDrawn="1"/>
        </p:nvSpPr>
        <p:spPr bwMode="auto">
          <a:xfrm>
            <a:off x="180000" y="6156000"/>
            <a:ext cx="8784000" cy="0"/>
          </a:xfrm>
          <a:prstGeom prst="line">
            <a:avLst/>
          </a:prstGeom>
          <a:noFill/>
          <a:ln w="19050">
            <a:solidFill>
              <a:srgbClr val="0A1E6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Wingdings" pitchFamily="-65" charset="2"/>
              <a:buNone/>
              <a:defRPr/>
            </a:pPr>
            <a:endParaRPr lang="en-US">
              <a:latin typeface="Arial" pitchFamily="-65" charset="0"/>
              <a:ea typeface="+mn-ea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280415" y="6223101"/>
            <a:ext cx="7866107" cy="580820"/>
            <a:chOff x="280415" y="6223101"/>
            <a:chExt cx="7866107" cy="58082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5432840" y="6282679"/>
              <a:ext cx="1050926" cy="461665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Autofit/>
            </a:bodyPr>
            <a:lstStyle/>
            <a:p>
              <a:pPr algn="l"/>
              <a:r>
                <a:rPr lang="en-GB" sz="2400" b="1" i="0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Aharoni" pitchFamily="2" charset="-79"/>
                  <a:ea typeface="Verdana" pitchFamily="34" charset="0"/>
                  <a:cs typeface="Aharoni" pitchFamily="2" charset="-79"/>
                </a:rPr>
                <a:t>WICA</a:t>
              </a:r>
              <a:endParaRPr lang="nl-BE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0415" y="6223101"/>
              <a:ext cx="1278892" cy="58082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 userDrawn="1"/>
          </p:nvSpPr>
          <p:spPr>
            <a:xfrm>
              <a:off x="2035449" y="6359623"/>
              <a:ext cx="29212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i="0" cap="none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WISE</a:t>
              </a:r>
              <a:r>
                <a:rPr lang="en-US" sz="1400" b="0" i="0" cap="none" baseline="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– WIreless Safety for Employees</a:t>
              </a:r>
              <a:endParaRPr lang="nl-BE" sz="1400" b="0" i="0" cap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7226" y="6334772"/>
              <a:ext cx="1209296" cy="35747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-65" charset="0"/>
        </a:defRPr>
      </a:lvl9pPr>
    </p:titleStyle>
    <p:bodyStyle>
      <a:lvl1pPr marL="282575" indent="-282575" algn="l" rtl="0" eaLnBrk="1" fontAlgn="base" hangingPunct="1">
        <a:spcBef>
          <a:spcPct val="20000"/>
        </a:spcBef>
        <a:spcAft>
          <a:spcPct val="0"/>
        </a:spcAft>
        <a:buClr>
          <a:srgbClr val="0A1E60"/>
        </a:buClr>
        <a:buSzPct val="75000"/>
        <a:buFont typeface="Wingdings" pitchFamily="-112" charset="2"/>
        <a:buChar char="n"/>
        <a:defRPr sz="2800" b="1">
          <a:solidFill>
            <a:srgbClr val="5F5F5F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55650" indent="-282575" algn="l" rtl="0" eaLnBrk="1" fontAlgn="base" hangingPunct="1">
        <a:spcBef>
          <a:spcPct val="20000"/>
        </a:spcBef>
        <a:spcAft>
          <a:spcPct val="0"/>
        </a:spcAft>
        <a:buClr>
          <a:srgbClr val="8977BA"/>
        </a:buClr>
        <a:buSzPct val="70000"/>
        <a:buFont typeface="Wingdings" pitchFamily="-112" charset="2"/>
        <a:buChar char="l"/>
        <a:defRPr sz="2400">
          <a:solidFill>
            <a:srgbClr val="5F5F5F"/>
          </a:solidFill>
          <a:latin typeface="+mn-lt"/>
          <a:ea typeface="ＭＳ Ｐゴシック" pitchFamily="-65" charset="-128"/>
        </a:defRPr>
      </a:lvl2pPr>
      <a:lvl3pPr marL="1146175" indent="-200025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itchFamily="-112" charset="2"/>
        <a:buChar char="w"/>
        <a:defRPr sz="2000" b="1">
          <a:solidFill>
            <a:srgbClr val="5F5F5F"/>
          </a:solidFill>
          <a:latin typeface="+mn-lt"/>
          <a:ea typeface="ＭＳ Ｐゴシック" pitchFamily="-65" charset="-128"/>
        </a:defRPr>
      </a:lvl3pPr>
      <a:lvl4pPr marL="1936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  <a:ea typeface="ＭＳ Ｐゴシック" pitchFamily="-65" charset="-128"/>
        </a:defRPr>
      </a:lvl4pPr>
      <a:lvl5pPr marL="23558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  <a:ea typeface="ＭＳ Ｐゴシック" pitchFamily="-65" charset="-128"/>
        </a:defRPr>
      </a:lvl5pPr>
      <a:lvl6pPr marL="28130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  <a:ea typeface="ＭＳ Ｐゴシック" pitchFamily="-65" charset="-128"/>
        </a:defRPr>
      </a:lvl6pPr>
      <a:lvl7pPr marL="32702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  <a:ea typeface="ＭＳ Ｐゴシック" pitchFamily="-65" charset="-128"/>
        </a:defRPr>
      </a:lvl7pPr>
      <a:lvl8pPr marL="37274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  <a:ea typeface="ＭＳ Ｐゴシック" pitchFamily="-65" charset="-128"/>
        </a:defRPr>
      </a:lvl8pPr>
      <a:lvl9pPr marL="41846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WISE advisory committee – 14 March 2013</a:t>
            </a:r>
          </a:p>
          <a:p>
            <a:r>
              <a:rPr lang="en-US" dirty="0"/>
              <a:t> Davy Gaillot (</a:t>
            </a:r>
            <a:r>
              <a:rPr lang="en-US" dirty="0" smtClean="0"/>
              <a:t>davy.gaillot@univ-lille1.fr)</a:t>
            </a:r>
          </a:p>
          <a:p>
            <a:r>
              <a:rPr lang="en-US" dirty="0" smtClean="0"/>
              <a:t>Emmeric Tanghe</a:t>
            </a:r>
            <a:r>
              <a:rPr lang="en-US" dirty="0"/>
              <a:t> </a:t>
            </a:r>
            <a:r>
              <a:rPr lang="en-US" dirty="0" smtClean="0"/>
              <a:t>(emmeric.tanghe@intec.ugent.be)</a:t>
            </a:r>
            <a:endParaRPr lang="nl-B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Wireless propagation </a:t>
            </a:r>
            <a:r>
              <a:rPr lang="en-US" dirty="0" smtClean="0"/>
              <a:t>plan</a:t>
            </a:r>
          </a:p>
          <a:p>
            <a:r>
              <a:rPr lang="nl-BE" sz="2800" dirty="0">
                <a:solidFill>
                  <a:srgbClr val="5F5F5F"/>
                </a:solidFill>
              </a:rPr>
              <a:t>UGent-Lille1-ASZ-SNCF</a:t>
            </a:r>
            <a:endParaRPr lang="nl-B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procedure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Extraction of </a:t>
            </a:r>
            <a:r>
              <a:rPr lang="en-US" i="1" dirty="0" smtClean="0"/>
              <a:t>physical</a:t>
            </a:r>
            <a:r>
              <a:rPr lang="en-US" dirty="0" smtClean="0"/>
              <a:t> channel parameters</a:t>
            </a:r>
          </a:p>
          <a:p>
            <a:r>
              <a:rPr lang="en-US" dirty="0" smtClean="0"/>
              <a:t>Physical model of the channel</a:t>
            </a:r>
            <a:r>
              <a:rPr lang="en-US" dirty="0"/>
              <a:t> </a:t>
            </a:r>
            <a:r>
              <a:rPr lang="en-US" dirty="0" smtClean="0"/>
              <a:t>= multipath</a:t>
            </a:r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03" y="2357589"/>
            <a:ext cx="5472608" cy="350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59681" y="2595180"/>
            <a:ext cx="3241657" cy="3034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parameters:</a:t>
            </a:r>
          </a:p>
          <a:p>
            <a:pPr marL="269875" indent="-269875" algn="l">
              <a:buFontTx/>
              <a:buChar char="-"/>
            </a:pPr>
            <a:r>
              <a:rPr lang="en-US" sz="280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time delay</a:t>
            </a:r>
          </a:p>
          <a:p>
            <a:pPr marL="269875" indent="-269875" algn="l">
              <a:buFontTx/>
              <a:buChar char="-"/>
            </a:pPr>
            <a:r>
              <a:rPr lang="en-US" sz="280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angle of departure</a:t>
            </a:r>
          </a:p>
          <a:p>
            <a:pPr marL="269875" indent="-269875" algn="l">
              <a:buFontTx/>
              <a:buChar char="-"/>
            </a:pPr>
            <a:r>
              <a:rPr lang="en-US" sz="280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angle of arrival</a:t>
            </a:r>
          </a:p>
          <a:p>
            <a:pPr marL="269875" indent="-269875" algn="l">
              <a:buFontTx/>
              <a:buChar char="-"/>
            </a:pPr>
            <a:r>
              <a:rPr lang="en-US" sz="280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power</a:t>
            </a: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5055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procedure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Parameter extraction</a:t>
            </a:r>
          </a:p>
          <a:p>
            <a:pPr lvl="1"/>
            <a:r>
              <a:rPr lang="en-US" dirty="0" smtClean="0"/>
              <a:t>with maximum likelihood algorithms</a:t>
            </a:r>
          </a:p>
          <a:p>
            <a:pPr lvl="1"/>
            <a:r>
              <a:rPr lang="en-US" dirty="0" smtClean="0"/>
              <a:t>example</a:t>
            </a:r>
            <a:endParaRPr lang="nl-BE" dirty="0"/>
          </a:p>
        </p:txBody>
      </p:sp>
      <p:grpSp>
        <p:nvGrpSpPr>
          <p:cNvPr id="7" name="Group 6"/>
          <p:cNvGrpSpPr/>
          <p:nvPr/>
        </p:nvGrpSpPr>
        <p:grpSpPr>
          <a:xfrm>
            <a:off x="3386868" y="2711530"/>
            <a:ext cx="5591661" cy="3096344"/>
            <a:chOff x="251520" y="2852936"/>
            <a:chExt cx="5591661" cy="3096344"/>
          </a:xfrm>
        </p:grpSpPr>
        <p:grpSp>
          <p:nvGrpSpPr>
            <p:cNvPr id="5" name="Group 4"/>
            <p:cNvGrpSpPr/>
            <p:nvPr/>
          </p:nvGrpSpPr>
          <p:grpSpPr>
            <a:xfrm>
              <a:off x="251520" y="3297016"/>
              <a:ext cx="5591661" cy="2652264"/>
              <a:chOff x="397960" y="2564904"/>
              <a:chExt cx="5591661" cy="2652264"/>
            </a:xfrm>
          </p:grpSpPr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397960" y="2564904"/>
                <a:ext cx="2802440" cy="2652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3227692" y="2564904"/>
                <a:ext cx="2761929" cy="2652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893974" y="2852936"/>
              <a:ext cx="15175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0" dirty="0" smtClean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angular at Tx</a:t>
              </a:r>
              <a:endParaRPr lang="nl-BE" sz="2000" i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90594" y="2853855"/>
              <a:ext cx="15432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0" dirty="0" smtClean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angular at Rx</a:t>
              </a:r>
              <a:endParaRPr lang="nl-BE" sz="2000" i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82053" y="2957170"/>
            <a:ext cx="3000340" cy="2784795"/>
            <a:chOff x="347524" y="2996952"/>
            <a:chExt cx="3000340" cy="2784795"/>
          </a:xfrm>
        </p:grpSpPr>
        <p:sp>
          <p:nvSpPr>
            <p:cNvPr id="9" name="Rectangle 8"/>
            <p:cNvSpPr/>
            <p:nvPr/>
          </p:nvSpPr>
          <p:spPr bwMode="auto">
            <a:xfrm>
              <a:off x="347524" y="2996952"/>
              <a:ext cx="3000340" cy="2784795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A1E60"/>
                </a:buClr>
                <a:buSzPct val="75000"/>
                <a:buFont typeface="Wingdings" pitchFamily="-65" charset="2"/>
                <a:buNone/>
                <a:tabLst/>
              </a:pPr>
              <a:endParaRPr kumimoji="0" lang="nl-BE" sz="2400" b="0" i="1" u="none" strike="noStrike" cap="none" normalizeH="0" baseline="0">
                <a:ln>
                  <a:noFill/>
                </a:ln>
                <a:solidFill>
                  <a:srgbClr val="5F5F5F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307634" y="4376510"/>
              <a:ext cx="540060" cy="1368153"/>
            </a:xfrm>
            <a:prstGeom prst="rect">
              <a:avLst/>
            </a:prstGeom>
            <a:pattFill prst="dkHorz">
              <a:fgClr>
                <a:schemeClr val="tx1"/>
              </a:fgClr>
              <a:bgClr>
                <a:schemeClr val="bg2">
                  <a:lumMod val="20000"/>
                  <a:lumOff val="80000"/>
                </a:schemeClr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A1E60"/>
                </a:buClr>
                <a:buSzPct val="75000"/>
                <a:buFont typeface="Wingdings" pitchFamily="-65" charset="2"/>
                <a:buNone/>
                <a:tabLst/>
              </a:pPr>
              <a:endParaRPr kumimoji="0" lang="nl-BE" sz="2400" b="0" i="1" u="none" strike="noStrike" cap="none" normalizeH="0" baseline="0">
                <a:ln>
                  <a:noFill/>
                </a:ln>
                <a:solidFill>
                  <a:srgbClr val="5F5F5F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168441" y="4376509"/>
              <a:ext cx="540060" cy="1368153"/>
            </a:xfrm>
            <a:prstGeom prst="rect">
              <a:avLst/>
            </a:prstGeom>
            <a:pattFill prst="dkHorz">
              <a:fgClr>
                <a:schemeClr val="tx1"/>
              </a:fgClr>
              <a:bgClr>
                <a:schemeClr val="bg2">
                  <a:lumMod val="20000"/>
                  <a:lumOff val="80000"/>
                </a:schemeClr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A1E60"/>
                </a:buClr>
                <a:buSzPct val="75000"/>
                <a:buFont typeface="Wingdings" pitchFamily="-65" charset="2"/>
                <a:buNone/>
                <a:tabLst/>
              </a:pPr>
              <a:endParaRPr kumimoji="0" lang="nl-BE" sz="2400" b="0" i="1" u="none" strike="noStrike" cap="none" normalizeH="0" baseline="0">
                <a:ln>
                  <a:noFill/>
                </a:ln>
                <a:solidFill>
                  <a:srgbClr val="5F5F5F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93789" y="3523917"/>
              <a:ext cx="4090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0" dirty="0" smtClean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Tx</a:t>
              </a:r>
              <a:endParaRPr lang="nl-BE" sz="2000" i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90515" y="4925199"/>
              <a:ext cx="4347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0" dirty="0" smtClean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Rx</a:t>
              </a:r>
              <a:endParaRPr lang="nl-BE" sz="2000" i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864756" y="3662442"/>
              <a:ext cx="132503" cy="144016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A1E60"/>
                </a:buClr>
                <a:buSzPct val="75000"/>
                <a:buFont typeface="Wingdings" pitchFamily="-65" charset="2"/>
                <a:buNone/>
                <a:tabLst/>
              </a:pPr>
              <a:endParaRPr kumimoji="0" lang="nl-BE" sz="2400" b="0" i="1" u="none" strike="noStrike" cap="none" normalizeH="0" baseline="0">
                <a:ln>
                  <a:noFill/>
                </a:ln>
                <a:solidFill>
                  <a:srgbClr val="5F5F5F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1941630" y="4853191"/>
              <a:ext cx="132503" cy="144016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A1E60"/>
                </a:buClr>
                <a:buSzPct val="75000"/>
                <a:buFont typeface="Wingdings" pitchFamily="-65" charset="2"/>
                <a:buNone/>
                <a:tabLst/>
              </a:pPr>
              <a:endParaRPr kumimoji="0" lang="nl-BE" sz="2400" b="0" i="1" u="none" strike="noStrike" cap="none" normalizeH="0" baseline="0">
                <a:ln>
                  <a:noFill/>
                </a:ln>
                <a:solidFill>
                  <a:srgbClr val="5F5F5F"/>
                </a:solidFill>
                <a:effectLst/>
                <a:latin typeface="Arial" pitchFamily="-65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842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procedure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Parameter extraction</a:t>
            </a:r>
          </a:p>
          <a:p>
            <a:pPr lvl="1"/>
            <a:r>
              <a:rPr lang="en-US" dirty="0" smtClean="0"/>
              <a:t>with maximum likelihood algorithms</a:t>
            </a:r>
          </a:p>
          <a:p>
            <a:pPr lvl="1"/>
            <a:r>
              <a:rPr lang="en-US" dirty="0" smtClean="0"/>
              <a:t>example</a:t>
            </a:r>
            <a:endParaRPr lang="nl-BE" dirty="0"/>
          </a:p>
        </p:txBody>
      </p:sp>
      <p:grpSp>
        <p:nvGrpSpPr>
          <p:cNvPr id="13" name="Group 12"/>
          <p:cNvGrpSpPr/>
          <p:nvPr/>
        </p:nvGrpSpPr>
        <p:grpSpPr>
          <a:xfrm>
            <a:off x="182053" y="2957170"/>
            <a:ext cx="3000340" cy="2784795"/>
            <a:chOff x="347524" y="2996952"/>
            <a:chExt cx="3000340" cy="2784795"/>
          </a:xfrm>
        </p:grpSpPr>
        <p:sp>
          <p:nvSpPr>
            <p:cNvPr id="9" name="Rectangle 8"/>
            <p:cNvSpPr/>
            <p:nvPr/>
          </p:nvSpPr>
          <p:spPr bwMode="auto">
            <a:xfrm>
              <a:off x="347524" y="2996952"/>
              <a:ext cx="3000340" cy="2784795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A1E60"/>
                </a:buClr>
                <a:buSzPct val="75000"/>
                <a:buFont typeface="Wingdings" pitchFamily="-65" charset="2"/>
                <a:buNone/>
                <a:tabLst/>
              </a:pPr>
              <a:endParaRPr kumimoji="0" lang="nl-BE" sz="2400" b="0" i="1" u="none" strike="noStrike" cap="none" normalizeH="0" baseline="0">
                <a:ln>
                  <a:noFill/>
                </a:ln>
                <a:solidFill>
                  <a:srgbClr val="5F5F5F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307634" y="4376510"/>
              <a:ext cx="540060" cy="1368153"/>
            </a:xfrm>
            <a:prstGeom prst="rect">
              <a:avLst/>
            </a:prstGeom>
            <a:pattFill prst="dkHorz">
              <a:fgClr>
                <a:schemeClr val="tx1"/>
              </a:fgClr>
              <a:bgClr>
                <a:schemeClr val="bg2">
                  <a:lumMod val="20000"/>
                  <a:lumOff val="80000"/>
                </a:schemeClr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A1E60"/>
                </a:buClr>
                <a:buSzPct val="75000"/>
                <a:buFont typeface="Wingdings" pitchFamily="-65" charset="2"/>
                <a:buNone/>
                <a:tabLst/>
              </a:pPr>
              <a:endParaRPr kumimoji="0" lang="nl-BE" sz="2400" b="0" i="1" u="none" strike="noStrike" cap="none" normalizeH="0" baseline="0">
                <a:ln>
                  <a:noFill/>
                </a:ln>
                <a:solidFill>
                  <a:srgbClr val="5F5F5F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168441" y="4376509"/>
              <a:ext cx="540060" cy="1368153"/>
            </a:xfrm>
            <a:prstGeom prst="rect">
              <a:avLst/>
            </a:prstGeom>
            <a:pattFill prst="dkHorz">
              <a:fgClr>
                <a:schemeClr val="tx1"/>
              </a:fgClr>
              <a:bgClr>
                <a:schemeClr val="bg2">
                  <a:lumMod val="20000"/>
                  <a:lumOff val="80000"/>
                </a:schemeClr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A1E60"/>
                </a:buClr>
                <a:buSzPct val="75000"/>
                <a:buFont typeface="Wingdings" pitchFamily="-65" charset="2"/>
                <a:buNone/>
                <a:tabLst/>
              </a:pPr>
              <a:endParaRPr kumimoji="0" lang="nl-BE" sz="2400" b="0" i="1" u="none" strike="noStrike" cap="none" normalizeH="0" baseline="0">
                <a:ln>
                  <a:noFill/>
                </a:ln>
                <a:solidFill>
                  <a:srgbClr val="5F5F5F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93789" y="3523917"/>
              <a:ext cx="4090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0" dirty="0" smtClean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Tx</a:t>
              </a:r>
              <a:endParaRPr lang="nl-BE" sz="2000" i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90515" y="4925199"/>
              <a:ext cx="4347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0" dirty="0" smtClean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Rx</a:t>
              </a:r>
              <a:endParaRPr lang="nl-BE" sz="2000" i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864756" y="3662442"/>
              <a:ext cx="132503" cy="144016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A1E60"/>
                </a:buClr>
                <a:buSzPct val="75000"/>
                <a:buFont typeface="Wingdings" pitchFamily="-65" charset="2"/>
                <a:buNone/>
                <a:tabLst/>
              </a:pPr>
              <a:endParaRPr kumimoji="0" lang="nl-BE" sz="2400" b="0" i="1" u="none" strike="noStrike" cap="none" normalizeH="0" baseline="0">
                <a:ln>
                  <a:noFill/>
                </a:ln>
                <a:solidFill>
                  <a:srgbClr val="5F5F5F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1941630" y="4853191"/>
              <a:ext cx="132503" cy="144016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A1E60"/>
                </a:buClr>
                <a:buSzPct val="75000"/>
                <a:buFont typeface="Wingdings" pitchFamily="-65" charset="2"/>
                <a:buNone/>
                <a:tabLst/>
              </a:pPr>
              <a:endParaRPr kumimoji="0" lang="nl-BE" sz="2400" b="0" i="1" u="none" strike="noStrike" cap="none" normalizeH="0" baseline="0">
                <a:ln>
                  <a:noFill/>
                </a:ln>
                <a:solidFill>
                  <a:srgbClr val="5F5F5F"/>
                </a:solidFill>
                <a:effectLst/>
                <a:latin typeface="Arial" pitchFamily="-65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203628" y="2700590"/>
            <a:ext cx="3979817" cy="3301034"/>
            <a:chOff x="4153989" y="2095514"/>
            <a:chExt cx="3979817" cy="3301034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8" r="6944"/>
            <a:stretch/>
          </p:blipFill>
          <p:spPr bwMode="auto">
            <a:xfrm>
              <a:off x="4153989" y="2349100"/>
              <a:ext cx="3979817" cy="3047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5355988" y="2095514"/>
              <a:ext cx="18719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0" dirty="0" smtClean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time-delay at Rx</a:t>
              </a:r>
              <a:endParaRPr lang="nl-BE" sz="2000" i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464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procedure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Industrial channel model</a:t>
            </a:r>
          </a:p>
          <a:p>
            <a:pPr lvl="1"/>
            <a:r>
              <a:rPr lang="en-US" dirty="0" smtClean="0"/>
              <a:t>= statistics of physical channel parameters </a:t>
            </a:r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80457" y="1986505"/>
            <a:ext cx="3983087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34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Practical uses of channel models</a:t>
            </a:r>
          </a:p>
          <a:p>
            <a:pPr lvl="1"/>
            <a:r>
              <a:rPr lang="en-US" dirty="0" smtClean="0"/>
              <a:t>link budget calculations (wireless range)</a:t>
            </a:r>
          </a:p>
          <a:p>
            <a:pPr lvl="1"/>
            <a:r>
              <a:rPr lang="en-US" dirty="0" smtClean="0"/>
              <a:t>quantify MIMO benefits</a:t>
            </a:r>
          </a:p>
          <a:p>
            <a:pPr lvl="2"/>
            <a:r>
              <a:rPr lang="en-US" dirty="0" smtClean="0"/>
              <a:t>diversity order (range increase)</a:t>
            </a:r>
          </a:p>
          <a:p>
            <a:pPr lvl="2"/>
            <a:r>
              <a:rPr lang="en-US" dirty="0" smtClean="0"/>
              <a:t>multiplexing gain (bitrate increase)</a:t>
            </a:r>
          </a:p>
          <a:p>
            <a:pPr lvl="1"/>
            <a:r>
              <a:rPr lang="en-US" dirty="0" smtClean="0"/>
              <a:t>simulation of RF exposure</a:t>
            </a:r>
          </a:p>
          <a:p>
            <a:pPr lvl="2"/>
            <a:r>
              <a:rPr lang="en-US" dirty="0" smtClean="0"/>
              <a:t>comparison with measurements</a:t>
            </a:r>
          </a:p>
          <a:p>
            <a:pPr lvl="1"/>
            <a:r>
              <a:rPr lang="en-US" dirty="0" smtClean="0"/>
              <a:t>channel playback/emulation in a testbed</a:t>
            </a:r>
          </a:p>
          <a:p>
            <a:pPr lvl="2"/>
            <a:r>
              <a:rPr lang="en-US" dirty="0" smtClean="0"/>
              <a:t>e.g., for performance testing of a proprietary industrial MAC-protocol</a:t>
            </a:r>
          </a:p>
        </p:txBody>
      </p:sp>
    </p:spTree>
    <p:extLst>
      <p:ext uri="{BB962C8B-B14F-4D97-AF65-F5344CB8AC3E}">
        <p14:creationId xmlns:p14="http://schemas.microsoft.com/office/powerpoint/2010/main" val="423921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and final goal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Measurement campaign</a:t>
            </a:r>
          </a:p>
          <a:p>
            <a:pPr lvl="1"/>
            <a:r>
              <a:rPr lang="en-US" dirty="0" smtClean="0"/>
              <a:t>Labo Soete at</a:t>
            </a:r>
            <a:br>
              <a:rPr lang="en-US" dirty="0" smtClean="0"/>
            </a:br>
            <a:r>
              <a:rPr lang="en-US" dirty="0"/>
              <a:t>C</a:t>
            </a:r>
            <a:r>
              <a:rPr lang="en-US" dirty="0" smtClean="0"/>
              <a:t>ampus Zwijnaarde</a:t>
            </a:r>
            <a:endParaRPr lang="en-US" dirty="0"/>
          </a:p>
          <a:p>
            <a:pPr lvl="1"/>
            <a:r>
              <a:rPr lang="en-US" dirty="0" smtClean="0"/>
              <a:t>SNCF in Lille</a:t>
            </a:r>
          </a:p>
          <a:p>
            <a:pPr lvl="1"/>
            <a:r>
              <a:rPr lang="en-US" dirty="0" smtClean="0"/>
              <a:t>...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Goal: </a:t>
            </a:r>
            <a:r>
              <a:rPr lang="en-US" dirty="0" smtClean="0">
                <a:solidFill>
                  <a:srgbClr val="FF0000"/>
                </a:solidFill>
              </a:rPr>
              <a:t>presentation of findings at final workshop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317" y="1687562"/>
            <a:ext cx="489654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9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nl-B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Wireless in factories can be challenging</a:t>
            </a:r>
          </a:p>
          <a:p>
            <a:pPr lvl="1"/>
            <a:r>
              <a:rPr lang="en-US" dirty="0" smtClean="0"/>
              <a:t>metallic environment</a:t>
            </a:r>
          </a:p>
          <a:p>
            <a:pPr lvl="1"/>
            <a:r>
              <a:rPr lang="en-US" dirty="0" smtClean="0"/>
              <a:t>dynamic environment</a:t>
            </a:r>
          </a:p>
          <a:p>
            <a:r>
              <a:rPr lang="en-US" dirty="0" smtClean="0"/>
              <a:t>Recent technologies bring about more challenges</a:t>
            </a:r>
          </a:p>
          <a:p>
            <a:pPr lvl="1"/>
            <a:r>
              <a:rPr lang="en-US" dirty="0" smtClean="0"/>
              <a:t>e.g., MIMO, OFDM, and UWB</a:t>
            </a:r>
          </a:p>
          <a:p>
            <a:pPr lvl="1"/>
            <a:r>
              <a:rPr lang="en-US" dirty="0" smtClean="0"/>
              <a:t>RSSI alone is no longer sufficient as a performance indicator</a:t>
            </a:r>
          </a:p>
          <a:p>
            <a:r>
              <a:rPr lang="en-US" dirty="0" smtClean="0"/>
              <a:t>Therefore: </a:t>
            </a:r>
            <a:r>
              <a:rPr lang="en-US" dirty="0" smtClean="0">
                <a:solidFill>
                  <a:srgbClr val="FF0000"/>
                </a:solidFill>
              </a:rPr>
              <a:t>wireless propagation research to learn about the nature of the industrial channel</a:t>
            </a:r>
            <a:endParaRPr lang="en-US" dirty="0" smtClean="0"/>
          </a:p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equipment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000" y="885600"/>
            <a:ext cx="8856496" cy="5158800"/>
          </a:xfrm>
        </p:spPr>
        <p:txBody>
          <a:bodyPr/>
          <a:lstStyle/>
          <a:p>
            <a:r>
              <a:rPr lang="en-US" dirty="0" smtClean="0"/>
              <a:t>Wireless channel sounder</a:t>
            </a:r>
          </a:p>
          <a:p>
            <a:pPr lvl="1"/>
            <a:r>
              <a:rPr lang="en-US" dirty="0" smtClean="0"/>
              <a:t>scans channel in space, frequency, and time</a:t>
            </a:r>
          </a:p>
          <a:p>
            <a:pPr lvl="1"/>
            <a:r>
              <a:rPr lang="en-US" dirty="0" smtClean="0"/>
              <a:t>all these dimensions affect performance of modern wireless technologies (MIMO/OFDM/UWB)!</a:t>
            </a:r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522" y="2935989"/>
            <a:ext cx="4218957" cy="311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42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97129"/>
            <a:ext cx="5005536" cy="492125"/>
          </a:xfrm>
        </p:spPr>
        <p:txBody>
          <a:bodyPr/>
          <a:lstStyle/>
          <a:p>
            <a:r>
              <a:rPr lang="fr-FR" dirty="0"/>
              <a:t>Conception </a:t>
            </a:r>
            <a:r>
              <a:rPr lang="fr-FR" dirty="0" smtClean="0"/>
              <a:t>système de mesures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Système peu invasif dans le milieu par rapport aux employés</a:t>
            </a:r>
          </a:p>
          <a:p>
            <a:r>
              <a:rPr lang="fr-FR" dirty="0"/>
              <a:t>Système autonome en énergie</a:t>
            </a:r>
          </a:p>
          <a:p>
            <a:r>
              <a:rPr lang="fr-FR" dirty="0"/>
              <a:t>Antenne de transmission/réception facilement déplaçable</a:t>
            </a:r>
          </a:p>
          <a:p>
            <a:r>
              <a:rPr lang="fr-FR" dirty="0"/>
              <a:t>Système de mesure semi-automatique</a:t>
            </a:r>
          </a:p>
          <a:p>
            <a:r>
              <a:rPr lang="fr-FR" dirty="0"/>
              <a:t>Mesure diversité </a:t>
            </a:r>
            <a:r>
              <a:rPr lang="fr-FR" dirty="0" smtClean="0"/>
              <a:t>polarisation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5412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Solution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Réseau compact de type UCA – UCA</a:t>
            </a:r>
          </a:p>
          <a:p>
            <a:r>
              <a:rPr lang="fr-FR" dirty="0"/>
              <a:t>Antennes patch bipolaires</a:t>
            </a:r>
          </a:p>
          <a:p>
            <a:r>
              <a:rPr lang="fr-FR" dirty="0"/>
              <a:t>Antennes omnidirectionnelles à polarisation fixe</a:t>
            </a:r>
          </a:p>
          <a:p>
            <a:r>
              <a:rPr lang="fr-FR" dirty="0"/>
              <a:t>Utilisation de fibres optiques pour grandes distances entre </a:t>
            </a:r>
            <a:r>
              <a:rPr lang="fr-FR" dirty="0" err="1"/>
              <a:t>Tx</a:t>
            </a:r>
            <a:r>
              <a:rPr lang="fr-FR" dirty="0"/>
              <a:t> et </a:t>
            </a:r>
            <a:r>
              <a:rPr lang="fr-FR" dirty="0" err="1"/>
              <a:t>Rx</a:t>
            </a:r>
            <a:endParaRPr lang="fr-FR" dirty="0"/>
          </a:p>
          <a:p>
            <a:r>
              <a:rPr lang="fr-FR" dirty="0"/>
              <a:t>Mesure de la fonction de transfert à l’aide d’un analyseur réseau vectoriel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94969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97129"/>
            <a:ext cx="5149552" cy="492125"/>
          </a:xfrm>
        </p:spPr>
        <p:txBody>
          <a:bodyPr/>
          <a:lstStyle/>
          <a:p>
            <a:r>
              <a:rPr lang="fr-FR" dirty="0"/>
              <a:t>Design </a:t>
            </a:r>
            <a:r>
              <a:rPr lang="fr-FR" dirty="0" smtClean="0"/>
              <a:t>pour </a:t>
            </a:r>
            <a:r>
              <a:rPr lang="fr-FR" dirty="0"/>
              <a:t>le </a:t>
            </a:r>
            <a:r>
              <a:rPr lang="fr-FR" dirty="0" smtClean="0"/>
              <a:t>réseau d’antennes</a:t>
            </a:r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914400"/>
            <a:ext cx="800417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725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En photos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85" y="832053"/>
            <a:ext cx="8603431" cy="538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222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Résultats </a:t>
            </a:r>
            <a:r>
              <a:rPr lang="nl-BE" dirty="0" smtClean="0"/>
              <a:t>préliminaires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Mesures</a:t>
            </a:r>
            <a:r>
              <a:rPr lang="en-US" dirty="0"/>
              <a:t> </a:t>
            </a:r>
            <a:r>
              <a:rPr lang="en-US" dirty="0" err="1"/>
              <a:t>bipolaires</a:t>
            </a:r>
            <a:r>
              <a:rPr lang="en-US" dirty="0"/>
              <a:t> 22 MHz </a:t>
            </a:r>
            <a:r>
              <a:rPr lang="en-US" dirty="0" err="1"/>
              <a:t>bande</a:t>
            </a:r>
            <a:r>
              <a:rPr lang="en-US" dirty="0"/>
              <a:t> 1.3 </a:t>
            </a:r>
            <a:r>
              <a:rPr lang="en-US" dirty="0" smtClean="0"/>
              <a:t>GHz</a:t>
            </a:r>
            <a:endParaRPr lang="en-US" dirty="0"/>
          </a:p>
        </p:txBody>
      </p:sp>
      <p:pic>
        <p:nvPicPr>
          <p:cNvPr id="4" name="Picture 4" descr="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898873"/>
            <a:ext cx="4953000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22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procedure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000" y="885600"/>
            <a:ext cx="8856496" cy="5158800"/>
          </a:xfrm>
        </p:spPr>
        <p:txBody>
          <a:bodyPr/>
          <a:lstStyle/>
          <a:p>
            <a:r>
              <a:rPr lang="en-US" dirty="0" smtClean="0"/>
              <a:t>First test measurements in industrial environment</a:t>
            </a:r>
          </a:p>
          <a:p>
            <a:pPr lvl="1"/>
            <a:r>
              <a:rPr lang="en-US" dirty="0" smtClean="0"/>
              <a:t>container repair shop in port of Antwerp</a:t>
            </a:r>
            <a:endParaRPr lang="nl-BE" dirty="0"/>
          </a:p>
        </p:txBody>
      </p:sp>
      <p:grpSp>
        <p:nvGrpSpPr>
          <p:cNvPr id="4" name="Group 3"/>
          <p:cNvGrpSpPr/>
          <p:nvPr/>
        </p:nvGrpSpPr>
        <p:grpSpPr>
          <a:xfrm>
            <a:off x="4556" y="2853192"/>
            <a:ext cx="9131858" cy="2304000"/>
            <a:chOff x="4556" y="3766143"/>
            <a:chExt cx="9131858" cy="2304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" y="3766143"/>
              <a:ext cx="3071999" cy="2304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4414" y="3766143"/>
              <a:ext cx="3072000" cy="2304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7058" y="3766143"/>
              <a:ext cx="3072001" cy="230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474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E_template">
  <a:themeElements>
    <a:clrScheme name="presentatie_Intec_IBB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tie_Intec_IBB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A1E60"/>
          </a:buClr>
          <a:buSzPct val="75000"/>
          <a:buFont typeface="Wingdings" pitchFamily="-65" charset="2"/>
          <a:buNone/>
          <a:tabLst/>
          <a:defRPr kumimoji="0" lang="nl-NL" sz="2400" b="0" i="1" u="none" strike="noStrike" cap="none" normalizeH="0" baseline="0">
            <a:ln>
              <a:noFill/>
            </a:ln>
            <a:solidFill>
              <a:srgbClr val="5F5F5F"/>
            </a:solidFill>
            <a:effectLst/>
            <a:latin typeface="Arial" pitchFamily="-65" charset="0"/>
          </a:defRPr>
        </a:defPPr>
      </a:lstStyle>
    </a:spDef>
    <a:lnDef>
      <a:spPr bwMode="auto">
        <a:solidFill>
          <a:srgbClr val="DDDDDD"/>
        </a:solidFill>
        <a:ln w="25400" cap="rnd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/>
      <a:lstStyle/>
    </a:lnDef>
  </a:objectDefaults>
  <a:extraClrSchemeLst>
    <a:extraClrScheme>
      <a:clrScheme name="presentatie_Intec_IBB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_Intec_IBB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_Intec_IBB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_Intec_IBB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_Intec_IBB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_Intec_IBB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_Intec_IBB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WISE_template</Template>
  <TotalTime>638</TotalTime>
  <Words>323</Words>
  <Application>Microsoft Office PowerPoint</Application>
  <PresentationFormat>On-screen Show (4:3)</PresentationFormat>
  <Paragraphs>82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WISE_template</vt:lpstr>
      <vt:lpstr>PowerPoint Presentation</vt:lpstr>
      <vt:lpstr>Motivation</vt:lpstr>
      <vt:lpstr>Measurement equipment</vt:lpstr>
      <vt:lpstr>Conception système de mesures</vt:lpstr>
      <vt:lpstr>Solution</vt:lpstr>
      <vt:lpstr>Design pour le réseau d’antennes</vt:lpstr>
      <vt:lpstr>En photos</vt:lpstr>
      <vt:lpstr>Résultats préliminaires</vt:lpstr>
      <vt:lpstr>Measurement procedure</vt:lpstr>
      <vt:lpstr>Measurement procedure</vt:lpstr>
      <vt:lpstr>Measurement procedure</vt:lpstr>
      <vt:lpstr>Measurement procedure</vt:lpstr>
      <vt:lpstr>Measurement procedure</vt:lpstr>
      <vt:lpstr>Applications</vt:lpstr>
      <vt:lpstr>Planning and final goal</vt:lpstr>
    </vt:vector>
  </TitlesOfParts>
  <Company>UGent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Emmeric Tanghe</dc:creator>
  <cp:lastModifiedBy>admin_wjoseph</cp:lastModifiedBy>
  <cp:revision>68</cp:revision>
  <dcterms:created xsi:type="dcterms:W3CDTF">2013-02-27T13:55:22Z</dcterms:created>
  <dcterms:modified xsi:type="dcterms:W3CDTF">2013-03-13T19:43:58Z</dcterms:modified>
</cp:coreProperties>
</file>