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5">
  <p:sldMasterIdLst>
    <p:sldMasterId id="2147483665" r:id="rId1"/>
  </p:sldMasterIdLst>
  <p:notesMasterIdLst>
    <p:notesMasterId r:id="rId24"/>
  </p:notesMasterIdLst>
  <p:handoutMasterIdLst>
    <p:handoutMasterId r:id="rId25"/>
  </p:handoutMasterIdLst>
  <p:sldIdLst>
    <p:sldId id="342" r:id="rId2"/>
    <p:sldId id="344" r:id="rId3"/>
    <p:sldId id="345" r:id="rId4"/>
    <p:sldId id="346" r:id="rId5"/>
    <p:sldId id="347" r:id="rId6"/>
    <p:sldId id="382" r:id="rId7"/>
    <p:sldId id="478" r:id="rId8"/>
    <p:sldId id="351" r:id="rId9"/>
    <p:sldId id="353" r:id="rId10"/>
    <p:sldId id="408" r:id="rId11"/>
    <p:sldId id="398" r:id="rId12"/>
    <p:sldId id="446" r:id="rId13"/>
    <p:sldId id="399" r:id="rId14"/>
    <p:sldId id="388" r:id="rId15"/>
    <p:sldId id="400" r:id="rId16"/>
    <p:sldId id="409" r:id="rId17"/>
    <p:sldId id="484" r:id="rId18"/>
    <p:sldId id="479" r:id="rId19"/>
    <p:sldId id="481" r:id="rId20"/>
    <p:sldId id="482" r:id="rId21"/>
    <p:sldId id="483" r:id="rId22"/>
    <p:sldId id="480" r:id="rId23"/>
  </p:sldIdLst>
  <p:sldSz cx="9902825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33"/>
    <a:srgbClr val="0000FF"/>
    <a:srgbClr val="3399FF"/>
    <a:srgbClr val="FF3300"/>
    <a:srgbClr val="FF0000"/>
    <a:srgbClr val="33CC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76805" autoAdjust="0"/>
  </p:normalViewPr>
  <p:slideViewPr>
    <p:cSldViewPr>
      <p:cViewPr varScale="1">
        <p:scale>
          <a:sx n="56" d="100"/>
          <a:sy n="56" d="100"/>
        </p:scale>
        <p:origin x="-1638" y="-84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108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3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481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1" tIns="48290" rIns="96581" bIns="48290" numCol="1" anchor="t" anchorCtr="0" compatLnSpc="1">
            <a:prstTxWarp prst="textNoShape">
              <a:avLst/>
            </a:prstTxWarp>
          </a:bodyPr>
          <a:lstStyle>
            <a:lvl1pPr defTabSz="965480" eaLnBrk="0" hangingPunct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4" y="1"/>
            <a:ext cx="2944811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1" tIns="48290" rIns="96581" bIns="48290" numCol="1" anchor="t" anchorCtr="0" compatLnSpc="1">
            <a:prstTxWarp prst="textNoShape">
              <a:avLst/>
            </a:prstTxWarp>
          </a:bodyPr>
          <a:lstStyle>
            <a:lvl1pPr algn="r" defTabSz="965480" eaLnBrk="0" hangingPunct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9750"/>
            <a:ext cx="294481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1" tIns="48290" rIns="96581" bIns="48290" numCol="1" anchor="b" anchorCtr="0" compatLnSpc="1">
            <a:prstTxWarp prst="textNoShape">
              <a:avLst/>
            </a:prstTxWarp>
          </a:bodyPr>
          <a:lstStyle>
            <a:lvl1pPr defTabSz="965480" eaLnBrk="0" hangingPunct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4" y="9429750"/>
            <a:ext cx="2944811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1" tIns="48290" rIns="96581" bIns="48290" numCol="1" anchor="b" anchorCtr="0" compatLnSpc="1">
            <a:prstTxWarp prst="textNoShape">
              <a:avLst/>
            </a:prstTxWarp>
          </a:bodyPr>
          <a:lstStyle>
            <a:lvl1pPr algn="r" defTabSz="965480" eaLnBrk="0" hangingPunct="0">
              <a:defRPr sz="1400"/>
            </a:lvl1pPr>
          </a:lstStyle>
          <a:p>
            <a:pPr>
              <a:defRPr/>
            </a:pPr>
            <a:fld id="{240F68D2-5A52-4835-8A18-1E32C0262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22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1" tIns="46890" rIns="93781" bIns="4689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1" tIns="46890" rIns="93781" bIns="4689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7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2" y="4716464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1" tIns="46890" rIns="93781" bIns="468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7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1" tIns="46890" rIns="93781" bIns="4689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7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1" tIns="46890" rIns="93781" bIns="4689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BF20CF2E-C600-43B2-8A17-D43D9E003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74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a.eu/legislation_summaries/employment_and_social_policy/health_hygiene_safety_at_work/c11150_en.htm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0CF2E-C600-43B2-8A17-D43D9E0039E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94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0CF2E-C600-43B2-8A17-D43D9E0039E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20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659CD4-2DFD-4E93-B902-524A505CE2B8}" type="slidenum">
              <a:rPr lang="en-US"/>
              <a:pPr/>
              <a:t>11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716465"/>
            <a:ext cx="4985393" cy="44672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0CF2E-C600-43B2-8A17-D43D9E0039E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482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F2A2F1-B093-42D4-9D36-81C805ED9DE3}" type="slidenum">
              <a:rPr lang="en-US"/>
              <a:pPr/>
              <a:t>13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716465"/>
            <a:ext cx="4985393" cy="4467225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Course Introduction (RADSAFE)</a:t>
            </a:r>
            <a:endParaRPr lang="en-GB">
              <a:latin typeface="Times New Roman" pitchFamily="18" charset="0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B71178-63A1-45F3-B2DC-621B1460A581}" type="slidenum">
              <a:rPr lang="en-GB"/>
              <a:pPr/>
              <a:t>14</a:t>
            </a:fld>
            <a:endParaRPr lang="en-GB"/>
          </a:p>
        </p:txBody>
      </p:sp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14388" y="836613"/>
            <a:ext cx="4881562" cy="3381375"/>
          </a:xfrm>
          <a:ln w="12700" cap="flat">
            <a:solidFill>
              <a:schemeClr val="tx1"/>
            </a:solidFill>
          </a:ln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9" y="4719275"/>
            <a:ext cx="4984961" cy="4180472"/>
          </a:xfrm>
          <a:ln/>
        </p:spPr>
        <p:txBody>
          <a:bodyPr lIns="93610" tIns="45983" rIns="93610" bIns="45983"/>
          <a:lstStyle/>
          <a:p>
            <a:pPr marL="0" lvl="1" defTabSz="937802">
              <a:defRPr/>
            </a:pPr>
            <a:r>
              <a:rPr lang="en-GB" u="none" dirty="0" err="1" smtClean="0">
                <a:solidFill>
                  <a:schemeClr val="tx1"/>
                </a:solidFill>
                <a:hlinkClick r:id="rId3"/>
              </a:rPr>
              <a:t>Directieve</a:t>
            </a:r>
            <a:r>
              <a:rPr lang="en-GB" u="none" dirty="0" smtClean="0">
                <a:solidFill>
                  <a:schemeClr val="tx1"/>
                </a:solidFill>
                <a:hlinkClick r:id="rId3"/>
              </a:rPr>
              <a:t> </a:t>
            </a:r>
            <a:r>
              <a:rPr lang="en-GB" u="none" dirty="0" err="1" smtClean="0">
                <a:solidFill>
                  <a:schemeClr val="tx1"/>
                </a:solidFill>
                <a:hlinkClick r:id="rId3"/>
              </a:rPr>
              <a:t>informatie</a:t>
            </a:r>
            <a:r>
              <a:rPr lang="en-GB" u="none" dirty="0" smtClean="0">
                <a:solidFill>
                  <a:schemeClr val="tx1"/>
                </a:solidFill>
                <a:hlinkClick r:id="rId3"/>
              </a:rPr>
              <a:t>:</a:t>
            </a:r>
            <a:r>
              <a:rPr lang="en-GB" u="none" baseline="0" dirty="0" smtClean="0">
                <a:solidFill>
                  <a:schemeClr val="tx1"/>
                </a:solidFill>
                <a:hlinkClick r:id="rId3"/>
              </a:rPr>
              <a:t> </a:t>
            </a:r>
            <a:r>
              <a:rPr lang="en-GB" u="none" dirty="0" smtClean="0">
                <a:solidFill>
                  <a:schemeClr val="tx1"/>
                </a:solidFill>
                <a:hlinkClick r:id="rId3"/>
              </a:rPr>
              <a:t>http://europa.eu/legislation_summaries/employment_and_social_policy/health_hygiene_safety_at_work/c11150_en.htm</a:t>
            </a:r>
            <a:endParaRPr lang="en-GB" u="none" dirty="0" smtClean="0">
              <a:solidFill>
                <a:schemeClr val="tx1"/>
              </a:solidFill>
            </a:endParaRPr>
          </a:p>
          <a:p>
            <a:pPr marL="0" lvl="1" defTabSz="937802">
              <a:defRPr/>
            </a:pPr>
            <a:r>
              <a:rPr lang="nl-BE" dirty="0" smtClean="0">
                <a:solidFill>
                  <a:srgbClr val="FF0000"/>
                </a:solidFill>
              </a:rPr>
              <a:t>Different opinions: </a:t>
            </a:r>
            <a:r>
              <a:rPr lang="nl-BE" dirty="0" smtClean="0"/>
              <a:t>Europese Raad vs. Europees Parlement </a:t>
            </a:r>
            <a:endParaRPr lang="nl-BE" dirty="0" smtClean="0">
              <a:solidFill>
                <a:srgbClr val="FF0000"/>
              </a:solidFill>
            </a:endParaRPr>
          </a:p>
          <a:p>
            <a:pPr marL="0" lvl="1" defTabSz="937802">
              <a:defRPr/>
            </a:pPr>
            <a:endParaRPr lang="en-GB" u="none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3A96C9-447D-47E8-A4A0-D9EC5ABF033D}" type="slidenum">
              <a:rPr lang="en-US"/>
              <a:pPr/>
              <a:t>15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716465"/>
            <a:ext cx="4985393" cy="44672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0CF2E-C600-43B2-8A17-D43D9E0039E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964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0CF2E-C600-43B2-8A17-D43D9E0039E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568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0CF2E-C600-43B2-8A17-D43D9E0039E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136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0CF2E-C600-43B2-8A17-D43D9E0039E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72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96EC8-94E0-4CE2-8EE5-7A67CB0B6AAD}" type="slidenum">
              <a:rPr lang="en-US"/>
              <a:pPr/>
              <a:t>2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2938" y="700088"/>
            <a:ext cx="5494337" cy="3805237"/>
          </a:xfrm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460" y="4869404"/>
            <a:ext cx="5742759" cy="4470550"/>
          </a:xfrm>
          <a:ln/>
        </p:spPr>
        <p:txBody>
          <a:bodyPr lIns="95266" tIns="47632" rIns="95266" bIns="47632"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0CF2E-C600-43B2-8A17-D43D9E0039E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440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0CF2E-C600-43B2-8A17-D43D9E0039E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0004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0CF2E-C600-43B2-8A17-D43D9E0039E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73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0CF2E-C600-43B2-8A17-D43D9E0039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43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noProof="0" dirty="0" smtClean="0"/>
              <a:t>Waarom</a:t>
            </a:r>
            <a:r>
              <a:rPr lang="nl-BE" baseline="0" noProof="0" dirty="0" smtClean="0"/>
              <a:t> zijn basisrestricties moeilijk te controleren?</a:t>
            </a:r>
            <a:r>
              <a:rPr lang="nl-BE" noProof="0" dirty="0" smtClean="0"/>
              <a:t> Men</a:t>
            </a:r>
            <a:r>
              <a:rPr lang="nl-BE" baseline="0" noProof="0" dirty="0" smtClean="0"/>
              <a:t> kan bijvoorbeeld geen probe in de mens implanteren om de SAR te meten. Daarenboven is SAR plaatsafhankelijk zodat men oneindig veel probes in het lichaam zou moeten inbrengen.</a:t>
            </a:r>
            <a:endParaRPr lang="nl-BE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0CF2E-C600-43B2-8A17-D43D9E0039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0CF2E-C600-43B2-8A17-D43D9E0039E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01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0CF2E-C600-43B2-8A17-D43D9E0039E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0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9AEED-93C0-4995-B572-C090E9978943}" type="slidenum">
              <a:rPr lang="en-US"/>
              <a:pPr/>
              <a:t>7</a:t>
            </a:fld>
            <a:endParaRPr lang="en-US"/>
          </a:p>
        </p:txBody>
      </p:sp>
      <p:sp>
        <p:nvSpPr>
          <p:cNvPr id="39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2313" y="749300"/>
            <a:ext cx="5353050" cy="3708400"/>
          </a:xfrm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nl-B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578EB1-91EB-4D6E-9946-7C39EADBD7A6}" type="slidenum">
              <a:rPr lang="en-US"/>
              <a:pPr/>
              <a:t>8</a:t>
            </a:fld>
            <a:endParaRPr lang="en-US"/>
          </a:p>
        </p:txBody>
      </p:sp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2313" y="749300"/>
            <a:ext cx="5353050" cy="3708400"/>
          </a:xfrm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nl-BE" sz="2300" dirty="0" smtClean="0">
                <a:sym typeface="Wingdings" pitchFamily="2" charset="2"/>
              </a:rPr>
              <a:t>Reason</a:t>
            </a:r>
          </a:p>
          <a:p>
            <a:pPr lvl="1"/>
            <a:r>
              <a:rPr lang="nl-BE" sz="1900" dirty="0" smtClean="0">
                <a:sym typeface="Wingdings" pitchFamily="2" charset="2"/>
              </a:rPr>
              <a:t>Uncertainty about relation between physical quantities (e.g., current density -SAR) and adverse health effects due to limited accuracy of dosimetry</a:t>
            </a:r>
          </a:p>
          <a:p>
            <a:pPr lvl="1"/>
            <a:r>
              <a:rPr lang="nl-BE" sz="1900" dirty="0" smtClean="0">
                <a:sym typeface="Wingdings" pitchFamily="2" charset="2"/>
              </a:rPr>
              <a:t>Even if limit values are exceeded no concern is required</a:t>
            </a:r>
          </a:p>
          <a:p>
            <a:r>
              <a:rPr lang="nl-BE" sz="2300" dirty="0" smtClean="0">
                <a:sym typeface="Wingdings" pitchFamily="2" charset="2"/>
              </a:rPr>
              <a:t>Additional factors taken into account</a:t>
            </a:r>
          </a:p>
          <a:p>
            <a:pPr lvl="1"/>
            <a:r>
              <a:rPr lang="nl-BE" sz="1900" dirty="0" smtClean="0">
                <a:sym typeface="Wingdings" pitchFamily="2" charset="2"/>
              </a:rPr>
              <a:t>Effect of exposure to EM–fields in extreme conditions (e.g., high temperatures) and high activity levels</a:t>
            </a:r>
          </a:p>
          <a:p>
            <a:pPr lvl="1"/>
            <a:r>
              <a:rPr lang="nl-BE" sz="1900" dirty="0" smtClean="0">
                <a:sym typeface="Wingdings" pitchFamily="2" charset="2"/>
              </a:rPr>
              <a:t>Potentially higher thermal sensitivity of children and ill people</a:t>
            </a:r>
            <a:endParaRPr lang="nl-BE" dirty="0" smtClean="0"/>
          </a:p>
          <a:p>
            <a:endParaRPr lang="nl-B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CEA51D-4CB9-455E-8422-2ACA8D58715C}" type="slidenum">
              <a:rPr lang="en-US"/>
              <a:pPr/>
              <a:t>9</a:t>
            </a:fld>
            <a:endParaRPr lang="en-US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2313" y="749300"/>
            <a:ext cx="5353050" cy="3708400"/>
          </a:xfrm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1103313" y="6172200"/>
            <a:ext cx="8386762" cy="0"/>
          </a:xfrm>
          <a:prstGeom prst="line">
            <a:avLst/>
          </a:prstGeom>
          <a:noFill/>
          <a:ln w="19050">
            <a:solidFill>
              <a:srgbClr val="0A1E6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" name="Picture 6" descr="t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750" y="304800"/>
            <a:ext cx="93472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8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03313" y="2286000"/>
            <a:ext cx="8386762" cy="1719263"/>
          </a:xfrm>
          <a:solidFill>
            <a:srgbClr val="EAEAEA"/>
          </a:solidFill>
        </p:spPr>
        <p:txBody>
          <a:bodyPr/>
          <a:lstStyle>
            <a:lvl1pPr>
              <a:defRPr sz="3200" b="1">
                <a:solidFill>
                  <a:srgbClr val="5F5F5F"/>
                </a:solidFill>
              </a:defRPr>
            </a:lvl1pPr>
          </a:lstStyle>
          <a:p>
            <a:r>
              <a:rPr lang="nl-NL"/>
              <a:t>KLIK OM HET OPMAAKPROFIEL VAN DE MODELTITEL TE BEWERKEN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3313" y="4005263"/>
            <a:ext cx="8386762" cy="1633537"/>
          </a:xfrm>
          <a:solidFill>
            <a:srgbClr val="EAEAEA"/>
          </a:solidFill>
        </p:spPr>
        <p:txBody>
          <a:bodyPr/>
          <a:lstStyle>
            <a:lvl1pPr marL="0" indent="0">
              <a:buFont typeface="Wingdings" pitchFamily="2" charset="2"/>
              <a:buNone/>
              <a:defRPr b="0"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8" name="Tijdelijke aanduiding voor dianumm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p. </a:t>
            </a:r>
            <a:fld id="{170FD781-4241-4F13-90C3-F9FE0B04883B}" type="slidenum">
              <a:rPr lang="nl-NL"/>
              <a:pPr>
                <a:defRPr/>
              </a:pPr>
              <a:t>‹#›</a:t>
            </a:fld>
            <a:r>
              <a:rPr lang="nl-NL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30" y="5524366"/>
            <a:ext cx="1289733" cy="64783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p. </a:t>
            </a:r>
            <a:fld id="{84D7AFE3-6D41-40B4-A95B-9EA24B455D9A}" type="slidenum">
              <a:rPr lang="nl-NL"/>
              <a:pPr>
                <a:defRPr/>
              </a:pPr>
              <a:t>‹#›</a:t>
            </a:fld>
            <a:r>
              <a:rPr lang="nl-NL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86638" y="381000"/>
            <a:ext cx="2103437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3150" y="381000"/>
            <a:ext cx="6161088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p. </a:t>
            </a:r>
            <a:fld id="{87651C5D-D535-4D6A-8DCB-AE332E8D9460}" type="slidenum">
              <a:rPr lang="nl-NL"/>
              <a:pPr>
                <a:defRPr/>
              </a:pPr>
              <a:t>‹#›</a:t>
            </a:fld>
            <a:r>
              <a:rPr lang="nl-NL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113" y="381000"/>
            <a:ext cx="5281612" cy="492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73150" y="1066800"/>
            <a:ext cx="4132263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357813" y="1066800"/>
            <a:ext cx="4132262" cy="4953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p. </a:t>
            </a:r>
            <a:fld id="{FCC2CAC4-D54A-4D31-A389-FD942CA443C3}" type="slidenum">
              <a:rPr lang="nl-NL"/>
              <a:pPr>
                <a:defRPr/>
              </a:pPr>
              <a:t>‹#›</a:t>
            </a:fld>
            <a:r>
              <a:rPr lang="nl-NL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113" y="381000"/>
            <a:ext cx="5281612" cy="492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73150" y="1066800"/>
            <a:ext cx="4132263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7813" y="1066800"/>
            <a:ext cx="4132262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p. </a:t>
            </a:r>
            <a:fld id="{2CFB7610-A45A-4F39-821D-7CCC3085E6D4}" type="slidenum">
              <a:rPr lang="nl-NL"/>
              <a:pPr>
                <a:defRPr/>
              </a:pPr>
              <a:t>‹#›</a:t>
            </a:fld>
            <a:r>
              <a:rPr lang="nl-NL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p. </a:t>
            </a:r>
            <a:fld id="{CD5B07E9-4EC2-4D69-B5A0-8426F158D02D}" type="slidenum">
              <a:rPr lang="nl-NL"/>
              <a:pPr>
                <a:defRPr/>
              </a:pPr>
              <a:t>‹#›</a:t>
            </a:fld>
            <a:r>
              <a:rPr lang="nl-NL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p. </a:t>
            </a:r>
            <a:fld id="{0A89061F-5689-4DFE-9D5E-998E18C4EEB5}" type="slidenum">
              <a:rPr lang="nl-NL"/>
              <a:pPr>
                <a:defRPr/>
              </a:pPr>
              <a:t>‹#›</a:t>
            </a:fld>
            <a:r>
              <a:rPr lang="nl-NL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3150" y="1066800"/>
            <a:ext cx="4132263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7813" y="1066800"/>
            <a:ext cx="4132262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p. </a:t>
            </a:r>
            <a:fld id="{00BA6A40-16FF-4A8E-AACD-228E44533081}" type="slidenum">
              <a:rPr lang="nl-NL"/>
              <a:pPr>
                <a:defRPr/>
              </a:pPr>
              <a:t>‹#›</a:t>
            </a:fld>
            <a:r>
              <a:rPr lang="nl-NL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p. </a:t>
            </a:r>
            <a:fld id="{98AAF7D3-881C-4D17-9B96-CB3FBF73A2AE}" type="slidenum">
              <a:rPr lang="nl-NL"/>
              <a:pPr>
                <a:defRPr/>
              </a:pPr>
              <a:t>‹#›</a:t>
            </a:fld>
            <a:r>
              <a:rPr lang="nl-NL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p. </a:t>
            </a:r>
            <a:fld id="{C2569A06-EB1C-4E10-B415-ED1261DE34C5}" type="slidenum">
              <a:rPr lang="nl-NL"/>
              <a:pPr>
                <a:defRPr/>
              </a:pPr>
              <a:t>‹#›</a:t>
            </a:fld>
            <a:r>
              <a:rPr lang="nl-NL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p. </a:t>
            </a:r>
            <a:fld id="{D7821DE1-6982-426D-87BF-2C99D4B79D53}" type="slidenum">
              <a:rPr lang="nl-NL"/>
              <a:pPr>
                <a:defRPr/>
              </a:pPr>
              <a:t>‹#›</a:t>
            </a:fld>
            <a:r>
              <a:rPr lang="nl-NL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p. </a:t>
            </a:r>
            <a:fld id="{7162A77E-87CB-49AF-ACA6-AC9DC06371B4}" type="slidenum">
              <a:rPr lang="nl-NL"/>
              <a:pPr>
                <a:defRPr/>
              </a:pPr>
              <a:t>‹#›</a:t>
            </a:fld>
            <a:r>
              <a:rPr lang="nl-NL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p. </a:t>
            </a:r>
            <a:fld id="{0A31A537-EBD6-4B91-BCE1-0F3CFCEB0F06}" type="slidenum">
              <a:rPr lang="nl-NL"/>
              <a:pPr>
                <a:defRPr/>
              </a:pPr>
              <a:t>‹#›</a:t>
            </a:fld>
            <a:r>
              <a:rPr lang="nl-NL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3150" y="1066800"/>
            <a:ext cx="841692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</p:txBody>
      </p:sp>
      <p:sp>
        <p:nvSpPr>
          <p:cNvPr id="41779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34375" y="5791200"/>
            <a:ext cx="1195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nl-NL"/>
              <a:t>p. </a:t>
            </a:r>
            <a:fld id="{9E9487DA-7E4C-4526-BD59-9CE731AA1AE2}" type="slidenum">
              <a:rPr lang="nl-NL"/>
              <a:pPr>
                <a:defRPr/>
              </a:pPr>
              <a:t>‹#›</a:t>
            </a:fld>
            <a:r>
              <a:rPr lang="nl-NL"/>
              <a:t> </a:t>
            </a:r>
          </a:p>
        </p:txBody>
      </p:sp>
      <p:sp>
        <p:nvSpPr>
          <p:cNvPr id="417797" name="Line 5"/>
          <p:cNvSpPr>
            <a:spLocks noChangeShapeType="1"/>
          </p:cNvSpPr>
          <p:nvPr/>
        </p:nvSpPr>
        <p:spPr bwMode="auto">
          <a:xfrm>
            <a:off x="1103313" y="6172200"/>
            <a:ext cx="8386762" cy="0"/>
          </a:xfrm>
          <a:prstGeom prst="line">
            <a:avLst/>
          </a:prstGeom>
          <a:noFill/>
          <a:ln w="19050">
            <a:solidFill>
              <a:srgbClr val="0A1E6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5606" name="Picture 6" descr="balk_pres_intec_spaghetti_ok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30200" y="381000"/>
            <a:ext cx="94075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805113" y="381000"/>
            <a:ext cx="52816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1886" y="6172200"/>
            <a:ext cx="1101777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  <p:sldLayoutId id="2147484024" r:id="rId13"/>
    <p:sldLayoutId id="2147484025" r:id="rId1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9pPr>
    </p:titleStyle>
    <p:bodyStyle>
      <a:lvl1pPr marL="282575" indent="-282575" algn="l" rtl="0" eaLnBrk="0" fontAlgn="base" hangingPunct="0">
        <a:spcBef>
          <a:spcPct val="20000"/>
        </a:spcBef>
        <a:spcAft>
          <a:spcPct val="0"/>
        </a:spcAft>
        <a:buClr>
          <a:srgbClr val="0A1E60"/>
        </a:buClr>
        <a:buSzPct val="75000"/>
        <a:buFont typeface="Wingdings" pitchFamily="2" charset="2"/>
        <a:buChar char="n"/>
        <a:defRPr sz="2800" b="1">
          <a:solidFill>
            <a:srgbClr val="5F5F5F"/>
          </a:solidFill>
          <a:latin typeface="+mn-lt"/>
          <a:ea typeface="+mn-ea"/>
          <a:cs typeface="+mn-cs"/>
        </a:defRPr>
      </a:lvl1pPr>
      <a:lvl2pPr marL="755650" indent="-282575" algn="l" rtl="0" eaLnBrk="0" fontAlgn="base" hangingPunct="0">
        <a:spcBef>
          <a:spcPct val="20000"/>
        </a:spcBef>
        <a:spcAft>
          <a:spcPct val="0"/>
        </a:spcAft>
        <a:buClr>
          <a:srgbClr val="8977BA"/>
        </a:buClr>
        <a:buSzPct val="70000"/>
        <a:buFont typeface="Wingdings" pitchFamily="2" charset="2"/>
        <a:buChar char="l"/>
        <a:defRPr sz="2400">
          <a:solidFill>
            <a:srgbClr val="5F5F5F"/>
          </a:solidFill>
          <a:latin typeface="+mn-lt"/>
        </a:defRPr>
      </a:lvl2pPr>
      <a:lvl3pPr marL="1146175" indent="-200025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w"/>
        <a:defRPr sz="2000" b="1">
          <a:solidFill>
            <a:srgbClr val="5F5F5F"/>
          </a:solidFill>
          <a:latin typeface="+mn-lt"/>
        </a:defRPr>
      </a:lvl3pPr>
      <a:lvl4pPr marL="1936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5F5F5F"/>
          </a:solidFill>
          <a:latin typeface="+mn-lt"/>
        </a:defRPr>
      </a:lvl4pPr>
      <a:lvl5pPr marL="23558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5pPr>
      <a:lvl6pPr marL="28130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6pPr>
      <a:lvl7pPr marL="32702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7pPr>
      <a:lvl8pPr marL="37274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8pPr>
      <a:lvl9pPr marL="41846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ctoshop.nl/search.asp?pg=1&amp;stext=pic%20322&amp;stype=exact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hyperlink" Target="http://www.pictoshop.nl/search.asp?pg=1&amp;stext=pic%20311&amp;stype=exact" TargetMode="Externa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6.e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Ondertitel 2"/>
          <p:cNvSpPr>
            <a:spLocks noGrp="1"/>
          </p:cNvSpPr>
          <p:nvPr>
            <p:ph type="subTitle" idx="1"/>
          </p:nvPr>
        </p:nvSpPr>
        <p:spPr>
          <a:xfrm>
            <a:off x="1028700" y="4437112"/>
            <a:ext cx="8386762" cy="1062033"/>
          </a:xfrm>
        </p:spPr>
        <p:txBody>
          <a:bodyPr/>
          <a:lstStyle/>
          <a:p>
            <a:pPr eaLnBrk="1" hangingPunct="1"/>
            <a:r>
              <a:rPr lang="en-GB" dirty="0" err="1" smtClean="0"/>
              <a:t>Wout</a:t>
            </a:r>
            <a:r>
              <a:rPr lang="en-GB" dirty="0" smtClean="0"/>
              <a:t> Joseph	</a:t>
            </a:r>
          </a:p>
          <a:p>
            <a:pPr eaLnBrk="1" hangingPunct="1"/>
            <a:r>
              <a:rPr lang="en-GB" dirty="0" err="1" smtClean="0"/>
              <a:t>Wout.joseph@intec.ugent.be</a:t>
            </a:r>
            <a:endParaRPr lang="en-GB" dirty="0" smtClean="0"/>
          </a:p>
        </p:txBody>
      </p:sp>
      <p:sp>
        <p:nvSpPr>
          <p:cNvPr id="4" name="Rechthoek 3"/>
          <p:cNvSpPr/>
          <p:nvPr/>
        </p:nvSpPr>
        <p:spPr>
          <a:xfrm>
            <a:off x="522288" y="6262688"/>
            <a:ext cx="74295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1400" dirty="0" smtClean="0">
                <a:latin typeface="+mn-lt"/>
              </a:rPr>
              <a:t>Ghent University/</a:t>
            </a:r>
            <a:r>
              <a:rPr lang="en-GB" sz="1400" dirty="0" err="1" smtClean="0">
                <a:latin typeface="+mn-lt"/>
              </a:rPr>
              <a:t>iMinds</a:t>
            </a:r>
            <a:endParaRPr lang="en-GB" sz="1400" dirty="0">
              <a:latin typeface="+mn-lt"/>
            </a:endParaRPr>
          </a:p>
          <a:p>
            <a:pPr>
              <a:defRPr/>
            </a:pPr>
            <a:r>
              <a:rPr lang="en-GB" sz="1400" dirty="0">
                <a:latin typeface="+mn-lt"/>
              </a:rPr>
              <a:t>Department of Information Technology – Wireless &amp; Cable</a:t>
            </a:r>
            <a:endParaRPr lang="nl-NL" sz="1400" dirty="0">
              <a:latin typeface="+mn-lt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541337" y="1628800"/>
            <a:ext cx="9361488" cy="25003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kumimoji="0" lang="nl-BE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l-BE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BE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l-BE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BE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l-BE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BE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EU directive for workers</a:t>
            </a:r>
            <a:r>
              <a:rPr kumimoji="0" lang="nl-BE" sz="3200" b="0" i="0" u="none" strike="noStrike" kern="0" cap="none" spc="0" normalizeH="0" baseline="0" noProof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l-BE" sz="3200" b="0" i="0" u="none" strike="noStrike" kern="0" cap="none" spc="0" normalizeH="0" baseline="0" noProof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BE" sz="2400" b="0" i="0" u="none" strike="noStrike" kern="0" cap="none" spc="0" normalizeH="0" baseline="0" noProof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Lille, March 14</a:t>
            </a:r>
            <a:r>
              <a:rPr kumimoji="0" lang="nl-BE" sz="2400" b="0" i="0" u="none" strike="noStrike" kern="0" cap="none" spc="0" normalizeH="0" noProof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nl-BE" sz="2400" b="0" i="0" u="none" strike="noStrike" kern="0" cap="none" spc="0" normalizeH="0" baseline="0" noProof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2013</a:t>
            </a:r>
            <a:r>
              <a:rPr kumimoji="0" lang="nl-BE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l-BE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BE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l-BE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BE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l-BE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nl-BE" sz="3200" b="0" i="0" u="none" strike="noStrike" kern="0" cap="none" spc="0" normalizeH="0" baseline="0" noProof="0" dirty="0" smtClean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>
          <a:xfrm>
            <a:off x="1351012" y="1844824"/>
            <a:ext cx="6931025" cy="1752600"/>
          </a:xfrm>
        </p:spPr>
        <p:txBody>
          <a:bodyPr/>
          <a:lstStyle/>
          <a:p>
            <a:r>
              <a:rPr lang="en-GB" dirty="0" smtClean="0"/>
              <a:t>European directive for workers</a:t>
            </a:r>
          </a:p>
          <a:p>
            <a:endParaRPr lang="en-GB" dirty="0"/>
          </a:p>
          <a:p>
            <a:r>
              <a:rPr lang="en-GB" sz="2000" dirty="0"/>
              <a:t>DIRECTIVE OF THE EUROPEAN PARLIAMENT </a:t>
            </a:r>
            <a:br>
              <a:rPr lang="en-GB" sz="2000" dirty="0"/>
            </a:br>
            <a:r>
              <a:rPr lang="en-GB" sz="2000" dirty="0"/>
              <a:t>AND OF THE COUNCIL</a:t>
            </a:r>
            <a:r>
              <a:rPr lang="nl-BE" sz="2000" dirty="0"/>
              <a:t/>
            </a:r>
            <a:br>
              <a:rPr lang="nl-BE" sz="2000" dirty="0"/>
            </a:br>
            <a:r>
              <a:rPr lang="en-GB" sz="2000" dirty="0"/>
              <a:t> </a:t>
            </a:r>
            <a:r>
              <a:rPr lang="nl-BE" sz="2000" dirty="0"/>
              <a:t/>
            </a:r>
            <a:br>
              <a:rPr lang="nl-BE" sz="2000" dirty="0"/>
            </a:br>
            <a:r>
              <a:rPr lang="en-GB" sz="2000" dirty="0"/>
              <a:t>on the minimum health and safety requirements regarding the exposure of workers to the risks arising from physical agents (</a:t>
            </a:r>
            <a:r>
              <a:rPr lang="en-GB" sz="2000" dirty="0">
                <a:solidFill>
                  <a:srgbClr val="FF0000"/>
                </a:solidFill>
              </a:rPr>
              <a:t>electromagnetic fields</a:t>
            </a:r>
            <a:r>
              <a:rPr lang="en-GB" sz="2000" dirty="0"/>
              <a:t>) </a:t>
            </a:r>
            <a:br>
              <a:rPr lang="en-GB" sz="2000" dirty="0"/>
            </a:br>
            <a:r>
              <a:rPr lang="en-GB" sz="2000" dirty="0"/>
              <a:t>(</a:t>
            </a:r>
            <a:r>
              <a:rPr lang="en-GB" sz="2000" dirty="0" err="1"/>
              <a:t>XXth</a:t>
            </a:r>
            <a:r>
              <a:rPr lang="en-GB" sz="2000" dirty="0"/>
              <a:t> individual Directive within the meaning of Article 16(1) of Directive 89/391/EEC)</a:t>
            </a:r>
            <a:r>
              <a:rPr lang="nl-BE" sz="2000" dirty="0"/>
              <a:t/>
            </a:r>
            <a:br>
              <a:rPr lang="nl-BE" sz="2000" dirty="0"/>
            </a:b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36834" y="381000"/>
            <a:ext cx="5281612" cy="492125"/>
          </a:xfrm>
        </p:spPr>
        <p:txBody>
          <a:bodyPr/>
          <a:lstStyle/>
          <a:p>
            <a:r>
              <a:rPr lang="en-US" sz="2000" dirty="0" smtClean="0"/>
              <a:t>European directive for workers</a:t>
            </a:r>
            <a:endParaRPr lang="en-US" sz="20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380" y="1066800"/>
            <a:ext cx="9110695" cy="4953000"/>
          </a:xfrm>
        </p:spPr>
        <p:txBody>
          <a:bodyPr/>
          <a:lstStyle/>
          <a:p>
            <a:r>
              <a:rPr lang="nl-BE" dirty="0" smtClean="0"/>
              <a:t>In 1989, the European Commission developed a directive to protect workers against “physical agents” : Framework directive 1989/391/EEC</a:t>
            </a:r>
          </a:p>
          <a:p>
            <a:r>
              <a:rPr lang="nl-BE" dirty="0" smtClean="0"/>
              <a:t>4 Directives were developed</a:t>
            </a:r>
          </a:p>
          <a:p>
            <a:pPr lvl="1"/>
            <a:r>
              <a:rPr lang="nl-BE" dirty="0" smtClean="0"/>
              <a:t>Vibrations (2002/44/EC)</a:t>
            </a:r>
          </a:p>
          <a:p>
            <a:pPr lvl="1"/>
            <a:r>
              <a:rPr lang="nl-BE" dirty="0" smtClean="0"/>
              <a:t>Sound pollution (2003/10/EC)</a:t>
            </a:r>
          </a:p>
          <a:p>
            <a:pPr lvl="1"/>
            <a:r>
              <a:rPr lang="nl-BE" dirty="0" smtClean="0"/>
              <a:t>Electromagnetic fields (EMF) (2004/40/EC)</a:t>
            </a:r>
          </a:p>
          <a:p>
            <a:pPr lvl="1"/>
            <a:r>
              <a:rPr lang="nl-BE" dirty="0" smtClean="0"/>
              <a:t>Optical radiation (2006/25/EC)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Framework directive 1989/391/EEC</a:t>
            </a:r>
            <a:endParaRPr lang="en-GB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Applicable on all 4 directives</a:t>
            </a:r>
          </a:p>
          <a:p>
            <a:r>
              <a:rPr lang="nl-BE" dirty="0" smtClean="0"/>
              <a:t>Basis principles: obligations for employers</a:t>
            </a:r>
          </a:p>
          <a:p>
            <a:pPr lvl="1"/>
            <a:r>
              <a:rPr lang="nl-BE" dirty="0" smtClean="0"/>
              <a:t>Determination of exposure and assessment of risk</a:t>
            </a:r>
          </a:p>
          <a:p>
            <a:pPr lvl="1"/>
            <a:r>
              <a:rPr lang="nl-BE" dirty="0" smtClean="0"/>
              <a:t>Measures to prevent or reduce risks</a:t>
            </a:r>
          </a:p>
          <a:p>
            <a:pPr lvl="2"/>
            <a:r>
              <a:rPr lang="nl-BE" dirty="0" smtClean="0"/>
              <a:t>Ensure that exposure limits are never exceeded</a:t>
            </a:r>
          </a:p>
          <a:p>
            <a:pPr lvl="1"/>
            <a:r>
              <a:rPr lang="nl-BE" dirty="0" smtClean="0"/>
              <a:t>Information and teaching for employees</a:t>
            </a:r>
          </a:p>
          <a:p>
            <a:pPr lvl="1"/>
            <a:r>
              <a:rPr lang="nl-BE" dirty="0" smtClean="0"/>
              <a:t>Health inspection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EMF directive (1)</a:t>
            </a:r>
            <a:endParaRPr lang="de-DE" dirty="0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36504" y="1119206"/>
            <a:ext cx="9429816" cy="4953000"/>
          </a:xfrm>
        </p:spPr>
        <p:txBody>
          <a:bodyPr/>
          <a:lstStyle/>
          <a:p>
            <a:r>
              <a:rPr lang="nl-BE" dirty="0" smtClean="0"/>
              <a:t>Goal: protection of workers with respect to acute effects of electromagnetic exposure</a:t>
            </a:r>
          </a:p>
          <a:p>
            <a:r>
              <a:rPr lang="nl-BE" dirty="0" smtClean="0"/>
              <a:t>Defines exposure limits for EMF for frequencies up to 300 GHz </a:t>
            </a:r>
          </a:p>
          <a:p>
            <a:pPr lvl="1"/>
            <a:r>
              <a:rPr lang="nl-BE" dirty="0" smtClean="0"/>
              <a:t>Limits almost identical to ICNIRP guidelines</a:t>
            </a:r>
            <a:br>
              <a:rPr lang="nl-BE" dirty="0" smtClean="0"/>
            </a:br>
            <a:r>
              <a:rPr lang="nl-BE" dirty="0" smtClean="0"/>
              <a:t>which are based on acute effects (CNS stimulation, temperature effects, etc.)</a:t>
            </a:r>
          </a:p>
          <a:p>
            <a:pPr lvl="1"/>
            <a:r>
              <a:rPr lang="nl-BE" dirty="0" smtClean="0"/>
              <a:t>ICNIRP 1998 and 2010</a:t>
            </a:r>
          </a:p>
          <a:p>
            <a:r>
              <a:rPr lang="nl-BE" dirty="0" smtClean="0"/>
              <a:t>Explicite statement: long-term effects (cancer induction) are excluded from the objective of the directive</a:t>
            </a:r>
            <a:endParaRPr lang="nl-BE" dirty="0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826955" y="6597650"/>
            <a:ext cx="706951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938706" y="5030789"/>
            <a:ext cx="7961803" cy="1552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GB" sz="22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26876" y="6021288"/>
            <a:ext cx="8640960" cy="83671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805112" y="381000"/>
            <a:ext cx="5432447" cy="492125"/>
          </a:xfrm>
        </p:spPr>
        <p:txBody>
          <a:bodyPr/>
          <a:lstStyle/>
          <a:p>
            <a:r>
              <a:rPr lang="en-GB" dirty="0" smtClean="0"/>
              <a:t>EMF directive (2)</a:t>
            </a:r>
            <a:endParaRPr lang="en-GB" dirty="0"/>
          </a:p>
        </p:txBody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807" y="1066800"/>
            <a:ext cx="9490075" cy="4953000"/>
          </a:xfrm>
        </p:spPr>
        <p:txBody>
          <a:bodyPr/>
          <a:lstStyle/>
          <a:p>
            <a:r>
              <a:rPr lang="nl-BE" dirty="0" smtClean="0"/>
              <a:t>EMF directive started at 30 April 2004. First member states could implement directive until 30 April 2008</a:t>
            </a:r>
          </a:p>
          <a:p>
            <a:r>
              <a:rPr lang="nl-BE" dirty="0" smtClean="0"/>
              <a:t>New 2008/46/EC has postponed implementation to 30 April 2012 </a:t>
            </a:r>
          </a:p>
          <a:p>
            <a:r>
              <a:rPr lang="nl-BE" dirty="0" smtClean="0">
                <a:solidFill>
                  <a:srgbClr val="FF0000"/>
                </a:solidFill>
              </a:rPr>
              <a:t>Again postponed to 2013 (now final 2013)</a:t>
            </a:r>
          </a:p>
          <a:p>
            <a:pPr lvl="1"/>
            <a:r>
              <a:rPr lang="nl-BE" dirty="0" smtClean="0">
                <a:solidFill>
                  <a:srgbClr val="FF0000"/>
                </a:solidFill>
              </a:rPr>
              <a:t>Countries have 3 years to implement legislation: 2016</a:t>
            </a:r>
          </a:p>
          <a:p>
            <a:pPr lvl="1"/>
            <a:r>
              <a:rPr lang="nl-BE" dirty="0" smtClean="0">
                <a:solidFill>
                  <a:srgbClr val="FF0000"/>
                </a:solidFill>
              </a:rPr>
              <a:t>Based on ICNIRP 1998 and 2010 for workers</a:t>
            </a:r>
          </a:p>
          <a:p>
            <a:pPr lvl="1"/>
            <a:r>
              <a:rPr lang="nl-BE" dirty="0" smtClean="0">
                <a:solidFill>
                  <a:srgbClr val="FF0000"/>
                </a:solidFill>
              </a:rPr>
              <a:t>List of sources where no measures are needed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Directive 89/391/EEC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Probably final version in April 2013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Adopted before October 31, 2013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Transposition in Belgian law before October 31 2016</a:t>
            </a:r>
            <a:endParaRPr lang="nl-BE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05060057r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593247" y="1285860"/>
            <a:ext cx="5501569" cy="3335337"/>
          </a:xfrm>
          <a:noFill/>
          <a:ln/>
        </p:spPr>
      </p:pic>
      <p:graphicFrame>
        <p:nvGraphicFramePr>
          <p:cNvPr id="2253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07943" y="1142984"/>
          <a:ext cx="2518687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46" name="Photo Editor Photo" r:id="rId5" imgW="2171888" imgH="1523810" progId="">
                  <p:embed/>
                </p:oleObj>
              </mc:Choice>
              <mc:Fallback>
                <p:oleObj name="Photo Editor Photo" r:id="rId5" imgW="2171888" imgH="152381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43" y="1142984"/>
                        <a:ext cx="2518687" cy="163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532" name="Picture 4" descr="schweisse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942" y="2928934"/>
            <a:ext cx="2515248" cy="3097213"/>
          </a:xfrm>
          <a:prstGeom prst="rect">
            <a:avLst/>
          </a:prstGeom>
          <a:noFill/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879710" y="4714884"/>
            <a:ext cx="7023115" cy="10592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marL="342900" indent="-342900">
              <a:spcBef>
                <a:spcPct val="50000"/>
              </a:spcBef>
              <a:buFont typeface="+mj-lt"/>
              <a:buAutoNum type="arabicPeriod"/>
            </a:pPr>
            <a:r>
              <a:rPr lang="nl-BE" sz="1800" dirty="0" smtClean="0">
                <a:solidFill>
                  <a:schemeClr val="tx2"/>
                </a:solidFill>
                <a:latin typeface="+mn-lt"/>
              </a:rPr>
              <a:t>Directive is applicable on all working places, no special exclusions for medical environments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</a:pPr>
            <a:r>
              <a:rPr lang="nl-BE" sz="1800" dirty="0" smtClean="0">
                <a:solidFill>
                  <a:schemeClr val="tx2"/>
                </a:solidFill>
                <a:latin typeface="+mn-lt"/>
              </a:rPr>
              <a:t>Not only occupational exposure as in ICNIRP</a:t>
            </a: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/>
              <a:t>Working place?</a:t>
            </a:r>
            <a:endParaRPr lang="en-GB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062980" y="5943600"/>
            <a:ext cx="7704856" cy="914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Why delay of implementation date?</a:t>
            </a:r>
            <a:endParaRPr lang="en-GB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Protest of MRI (Magnetic Resonance Imaging) industry because MRI would be impossible</a:t>
            </a:r>
          </a:p>
          <a:p>
            <a:r>
              <a:rPr lang="nl-BE" dirty="0" smtClean="0"/>
              <a:t>Protest of Armed Forces (NATO)</a:t>
            </a:r>
          </a:p>
          <a:p>
            <a:r>
              <a:rPr lang="nl-BE" dirty="0" smtClean="0"/>
              <a:t>Terminology</a:t>
            </a:r>
          </a:p>
          <a:p>
            <a:pPr lvl="1"/>
            <a:r>
              <a:rPr lang="nl-BE" dirty="0" smtClean="0"/>
              <a:t>Exposure limit values (ELV): </a:t>
            </a:r>
            <a:r>
              <a:rPr lang="en-US" dirty="0"/>
              <a:t>ICNIRP occupational basic </a:t>
            </a:r>
            <a:r>
              <a:rPr lang="en-US" dirty="0" smtClean="0"/>
              <a:t>restrictions</a:t>
            </a:r>
          </a:p>
          <a:p>
            <a:pPr lvl="2"/>
            <a:r>
              <a:rPr lang="en-US" dirty="0" smtClean="0"/>
              <a:t>May never be exceeded</a:t>
            </a:r>
          </a:p>
          <a:p>
            <a:pPr lvl="1"/>
            <a:r>
              <a:rPr lang="en-US" dirty="0" smtClean="0"/>
              <a:t>Action values (AV): </a:t>
            </a:r>
            <a:r>
              <a:rPr lang="en-US" dirty="0"/>
              <a:t>Based on ICNIRP occupational reference </a:t>
            </a:r>
            <a:r>
              <a:rPr lang="en-US" dirty="0" smtClean="0"/>
              <a:t>values</a:t>
            </a:r>
          </a:p>
          <a:p>
            <a:pPr lvl="2" eaLnBrk="1" hangingPunct="1"/>
            <a:r>
              <a:rPr lang="en-US" dirty="0"/>
              <a:t>Below AV then definitely below ELV</a:t>
            </a:r>
          </a:p>
          <a:p>
            <a:pPr lvl="2" eaLnBrk="1" hangingPunct="1"/>
            <a:r>
              <a:rPr lang="en-US" dirty="0"/>
              <a:t>Above AV means possibly above ELV</a:t>
            </a:r>
          </a:p>
          <a:p>
            <a:pPr eaLnBrk="1" hangingPunct="1">
              <a:buFontTx/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dirty="0">
                <a:solidFill>
                  <a:srgbClr val="FF0000"/>
                </a:solidFill>
              </a:rPr>
              <a:t>Employer must take </a:t>
            </a:r>
            <a:r>
              <a:rPr lang="en-US" dirty="0" smtClean="0">
                <a:solidFill>
                  <a:srgbClr val="FF0000"/>
                </a:solidFill>
              </a:rPr>
              <a:t>action</a:t>
            </a:r>
            <a:endParaRPr lang="nl-NL" sz="1800" dirty="0">
              <a:solidFill>
                <a:schemeClr val="hlink"/>
              </a:solidFill>
            </a:endParaRPr>
          </a:p>
          <a:p>
            <a:pPr lvl="1" eaLnBrk="1" hangingPunct="1"/>
            <a:endParaRPr lang="en-US" sz="1800" dirty="0">
              <a:solidFill>
                <a:schemeClr val="hlink"/>
              </a:solidFill>
            </a:endParaRP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nl-BE" dirty="0" smtClean="0"/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2431132" y="260648"/>
            <a:ext cx="8912543" cy="777875"/>
          </a:xfrm>
        </p:spPr>
        <p:txBody>
          <a:bodyPr/>
          <a:lstStyle/>
          <a:p>
            <a:pPr algn="l"/>
            <a:r>
              <a:rPr lang="nl-BE" sz="2400" dirty="0" smtClean="0"/>
              <a:t>Content of the new Directive (preview)</a:t>
            </a:r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>
          <a:xfrm>
            <a:off x="495141" y="1125538"/>
            <a:ext cx="8912543" cy="5472112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nl-BE" sz="2000" smtClean="0"/>
              <a:t>Subject-matter and scope</a:t>
            </a:r>
          </a:p>
          <a:p>
            <a:pPr marL="457200" indent="-457200">
              <a:buFontTx/>
              <a:buAutoNum type="arabicPeriod"/>
            </a:pPr>
            <a:r>
              <a:rPr lang="nl-BE" sz="2000" smtClean="0"/>
              <a:t>Definitions</a:t>
            </a:r>
          </a:p>
          <a:p>
            <a:pPr marL="457200" indent="-457200">
              <a:buFontTx/>
              <a:buAutoNum type="arabicPeriod"/>
            </a:pPr>
            <a:r>
              <a:rPr lang="nl-BE" sz="2000" smtClean="0"/>
              <a:t>Exposure Limit Values and Action Levels</a:t>
            </a:r>
          </a:p>
          <a:p>
            <a:pPr marL="457200" indent="-457200">
              <a:buFontTx/>
              <a:buAutoNum type="arabicPeriod"/>
            </a:pPr>
            <a:r>
              <a:rPr lang="nl-BE" sz="2000" smtClean="0"/>
              <a:t>Assessment of risks and determination of exposure</a:t>
            </a:r>
          </a:p>
          <a:p>
            <a:pPr marL="457200" indent="-457200">
              <a:buFontTx/>
              <a:buAutoNum type="arabicPeriod"/>
            </a:pPr>
            <a:r>
              <a:rPr lang="nl-BE" sz="2000" smtClean="0"/>
              <a:t>Provisions aimed at avoiding or reducing risks</a:t>
            </a:r>
          </a:p>
          <a:p>
            <a:pPr marL="457200" indent="-457200">
              <a:buFontTx/>
              <a:buAutoNum type="arabicPeriod"/>
            </a:pPr>
            <a:r>
              <a:rPr lang="nl-BE" sz="2000" smtClean="0"/>
              <a:t>Worker information and training</a:t>
            </a:r>
          </a:p>
          <a:p>
            <a:pPr marL="457200" indent="-457200">
              <a:buFontTx/>
              <a:buAutoNum type="arabicPeriod"/>
            </a:pPr>
            <a:r>
              <a:rPr lang="nl-BE" sz="2000" smtClean="0"/>
              <a:t>Consultation and participation of workers</a:t>
            </a:r>
          </a:p>
          <a:p>
            <a:pPr marL="457200" indent="-457200">
              <a:buFontTx/>
              <a:buAutoNum type="arabicPeriod"/>
            </a:pPr>
            <a:r>
              <a:rPr lang="nl-BE" sz="2000" smtClean="0"/>
              <a:t>Health surveillance</a:t>
            </a:r>
          </a:p>
          <a:p>
            <a:pPr marL="457200" indent="-457200">
              <a:buFontTx/>
              <a:buAutoNum type="arabicPeriod"/>
            </a:pPr>
            <a:r>
              <a:rPr lang="nl-BE" sz="2000" smtClean="0"/>
              <a:t>Penalties</a:t>
            </a:r>
          </a:p>
          <a:p>
            <a:pPr marL="457200" indent="-457200">
              <a:buFontTx/>
              <a:buAutoNum type="arabicPeriod"/>
            </a:pPr>
            <a:r>
              <a:rPr lang="nl-BE" sz="2000" smtClean="0"/>
              <a:t>Derogations</a:t>
            </a:r>
          </a:p>
          <a:p>
            <a:pPr marL="457200" indent="-457200">
              <a:buFontTx/>
              <a:buAutoNum type="arabicPeriod"/>
            </a:pPr>
            <a:r>
              <a:rPr lang="nl-BE" sz="2000" smtClean="0"/>
              <a:t>Miscellaneous (practical guide; transposition 3 years after the day of entry)</a:t>
            </a:r>
          </a:p>
          <a:p>
            <a:pPr marL="457200" indent="-457200">
              <a:buFontTx/>
              <a:buNone/>
            </a:pPr>
            <a:r>
              <a:rPr lang="nl-BE" sz="2000" smtClean="0"/>
              <a:t>Annexes I : physical quantities</a:t>
            </a:r>
          </a:p>
          <a:p>
            <a:pPr marL="457200" indent="-457200">
              <a:buFontTx/>
              <a:buNone/>
            </a:pPr>
            <a:r>
              <a:rPr lang="nl-BE" sz="2000" smtClean="0"/>
              <a:t>Annex II : ELV en AL    Non-thermal effects          0 Hz - 10 MHz</a:t>
            </a:r>
          </a:p>
          <a:p>
            <a:pPr marL="457200" indent="-457200">
              <a:buFontTx/>
              <a:buNone/>
            </a:pPr>
            <a:r>
              <a:rPr lang="nl-BE" sz="2000" smtClean="0"/>
              <a:t>Annex III: ELV and AL     Thermal effects        100kHz - 300 GHz</a:t>
            </a:r>
          </a:p>
        </p:txBody>
      </p:sp>
    </p:spTree>
    <p:extLst>
      <p:ext uri="{BB962C8B-B14F-4D97-AF65-F5344CB8AC3E}">
        <p14:creationId xmlns:p14="http://schemas.microsoft.com/office/powerpoint/2010/main" val="101215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nl-BE" dirty="0" smtClean="0"/>
              <a:t>Measures</a:t>
            </a:r>
            <a:endParaRPr lang="nl-NL" dirty="0" smtClean="0"/>
          </a:p>
        </p:txBody>
      </p:sp>
      <p:pic>
        <p:nvPicPr>
          <p:cNvPr id="4" name="Picture 4" descr="pic32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289" y="976942"/>
            <a:ext cx="2630496" cy="231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Niet-ioniserde straling *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594" y="3555858"/>
            <a:ext cx="2625856" cy="2311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908" y="1268760"/>
            <a:ext cx="8995066" cy="4876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nl-BE" dirty="0" smtClean="0"/>
              <a:t>Which?</a:t>
            </a:r>
          </a:p>
          <a:p>
            <a:pPr eaLnBrk="1" hangingPunct="1"/>
            <a:r>
              <a:rPr lang="nl-BE" dirty="0" smtClean="0"/>
              <a:t>Determination of risk zone</a:t>
            </a:r>
          </a:p>
          <a:p>
            <a:pPr eaLnBrk="1" hangingPunct="1"/>
            <a:r>
              <a:rPr lang="nl-BE" dirty="0" smtClean="0"/>
              <a:t>Instructions for employees</a:t>
            </a:r>
          </a:p>
          <a:p>
            <a:pPr eaLnBrk="1" hangingPunct="1"/>
            <a:r>
              <a:rPr lang="nl-BE" dirty="0" smtClean="0"/>
              <a:t>Placement of a warning sign</a:t>
            </a:r>
          </a:p>
          <a:p>
            <a:pPr eaLnBrk="1" hangingPunct="1"/>
            <a:r>
              <a:rPr lang="nl-BE" dirty="0" smtClean="0"/>
              <a:t>Fences</a:t>
            </a:r>
          </a:p>
          <a:p>
            <a:pPr eaLnBrk="1" hangingPunct="1"/>
            <a:r>
              <a:rPr lang="nl-BE" dirty="0" smtClean="0"/>
              <a:t>Replacement of source</a:t>
            </a:r>
          </a:p>
          <a:p>
            <a:pPr eaLnBrk="1" hangingPunct="1"/>
            <a:r>
              <a:rPr lang="nl-BE" dirty="0" smtClean="0"/>
              <a:t>Changement of working place of worker</a:t>
            </a:r>
          </a:p>
          <a:p>
            <a:pPr eaLnBrk="1" hangingPunct="1"/>
            <a:r>
              <a:rPr lang="nl-BE" dirty="0" smtClean="0"/>
              <a:t>Reinstallation of system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62363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>
          <a:xfrm>
            <a:off x="1495028" y="260648"/>
            <a:ext cx="9902825" cy="792162"/>
          </a:xfrm>
        </p:spPr>
        <p:txBody>
          <a:bodyPr/>
          <a:lstStyle/>
          <a:p>
            <a:r>
              <a:rPr lang="en-GB" sz="2400" b="1" dirty="0" smtClean="0">
                <a:solidFill>
                  <a:schemeClr val="tx1"/>
                </a:solidFill>
                <a:cs typeface="Times New Roman" pitchFamily="18" charset="0"/>
              </a:rPr>
              <a:t>Health effects</a:t>
            </a:r>
            <a:r>
              <a:rPr lang="en-GB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GB" sz="2400" b="1" dirty="0" smtClean="0">
                <a:solidFill>
                  <a:schemeClr val="tx1"/>
                </a:solidFill>
                <a:cs typeface="Times New Roman" pitchFamily="18" charset="0"/>
              </a:rPr>
              <a:t>ELV</a:t>
            </a:r>
            <a:br>
              <a:rPr lang="en-GB" sz="2400" b="1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en-GB" sz="2400" b="1" dirty="0" smtClean="0">
                <a:solidFill>
                  <a:schemeClr val="tx1"/>
                </a:solidFill>
                <a:cs typeface="Times New Roman" pitchFamily="18" charset="0"/>
              </a:rPr>
              <a:t>100 kHz to 6 GHz and 6 GHz to 300 GHz</a:t>
            </a:r>
            <a:endParaRPr lang="nl-BE" sz="2400" dirty="0" smtClean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116909" y="1268413"/>
          <a:ext cx="9591643" cy="3024256"/>
        </p:xfrm>
        <a:graphic>
          <a:graphicData uri="http://schemas.openxmlformats.org/drawingml/2006/table">
            <a:tbl>
              <a:tblPr firstRow="1" firstCol="1" bandRow="1"/>
              <a:tblGrid>
                <a:gridCol w="5302697"/>
                <a:gridCol w="4288946"/>
              </a:tblGrid>
              <a:tr h="4114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Health effects ELV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nl-B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269" marR="74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SAR values averaged over any 6 minutes</a:t>
                      </a:r>
                      <a:endParaRPr lang="nl-BE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269" marR="74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9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ELV related to whole body heat stress expressed as averaged SAR in the body</a:t>
                      </a:r>
                      <a:endParaRPr lang="nl-B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269" marR="74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0.4 W/kg</a:t>
                      </a:r>
                      <a:endParaRPr lang="nl-BE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269" marR="74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9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ELV related to 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[…]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</a:rPr>
                        <a:t>localised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heat stress 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in head and trunk 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expressed as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</a:rPr>
                        <a:t>localised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SAR in the body</a:t>
                      </a:r>
                      <a:endParaRPr lang="nl-B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269" marR="74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10 W/kg</a:t>
                      </a:r>
                      <a:endParaRPr lang="nl-BE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BE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269" marR="74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8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ELV related to 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[…]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</a:rPr>
                        <a:t>localised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heat stress 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in the limbs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expressed as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</a:rPr>
                        <a:t>localised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SAR in the limbs</a:t>
                      </a:r>
                      <a:endParaRPr lang="nl-B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269" marR="74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20 W/kg.</a:t>
                      </a:r>
                      <a:endParaRPr lang="nl-B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269" marR="74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16909" y="4581525"/>
          <a:ext cx="9591643" cy="1785938"/>
        </p:xfrm>
        <a:graphic>
          <a:graphicData uri="http://schemas.openxmlformats.org/drawingml/2006/table">
            <a:tbl>
              <a:tblPr firstRow="1" firstCol="1" bandRow="1"/>
              <a:tblGrid>
                <a:gridCol w="5302696"/>
                <a:gridCol w="4288947"/>
              </a:tblGrid>
              <a:tr h="1234171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Frequency range</a:t>
                      </a:r>
                      <a:endParaRPr lang="nl-B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74269" marR="74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Health effects</a:t>
                      </a:r>
                      <a:r>
                        <a:rPr lang="en-US" sz="18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ELV </a:t>
                      </a:r>
                      <a:r>
                        <a:rPr lang="en-US" sz="1800" dirty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related </a:t>
                      </a:r>
                      <a:r>
                        <a:rPr lang="en-US" sz="1800" dirty="0" smtClean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to</a:t>
                      </a:r>
                      <a:r>
                        <a:rPr lang="en-US" sz="1800" baseline="0" dirty="0" smtClean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excessive </a:t>
                      </a:r>
                      <a:r>
                        <a:rPr lang="en-US" sz="1800" dirty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heating at the body surface</a:t>
                      </a:r>
                      <a:endParaRPr lang="nl-B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74269" marR="74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67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6 GHz </a:t>
                      </a:r>
                      <a:r>
                        <a:rPr lang="en-GB" sz="1800" b="1">
                          <a:effectLst/>
                          <a:latin typeface="Cambria"/>
                          <a:ea typeface="MS Mincho"/>
                          <a:cs typeface="Times New Roman"/>
                        </a:rPr>
                        <a:t>≤ f ≤</a:t>
                      </a:r>
                      <a:r>
                        <a:rPr lang="en-GB" sz="18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300 GHz</a:t>
                      </a:r>
                      <a:endParaRPr lang="nl-B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74269" marR="74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50 W/m</a:t>
                      </a:r>
                      <a:r>
                        <a:rPr lang="en-US" sz="1800" baseline="30000" dirty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2</a:t>
                      </a:r>
                      <a:endParaRPr lang="nl-B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74269" marR="74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4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385763" y="939800"/>
            <a:ext cx="9402762" cy="776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190500" indent="-190500">
              <a:buFontTx/>
              <a:buChar char="•"/>
            </a:pPr>
            <a:endParaRPr lang="en-US" sz="1800"/>
          </a:p>
          <a:p>
            <a:pPr marL="666750" lvl="1" indent="-209550" eaLnBrk="1" hangingPunct="1">
              <a:lnSpc>
                <a:spcPct val="150000"/>
              </a:lnSpc>
            </a:pPr>
            <a:endParaRPr lang="en-US" sz="1800"/>
          </a:p>
        </p:txBody>
      </p:sp>
      <p:sp>
        <p:nvSpPr>
          <p:cNvPr id="278550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What is intention of norms for EM-fields?</a:t>
            </a:r>
            <a:endParaRPr lang="en-US" sz="2000" dirty="0"/>
          </a:p>
        </p:txBody>
      </p:sp>
      <p:sp>
        <p:nvSpPr>
          <p:cNvPr id="278551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412750" y="928670"/>
            <a:ext cx="9077325" cy="44958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  <a:tabLst>
                <a:tab pos="1374775" algn="l"/>
              </a:tabLst>
            </a:pPr>
            <a:r>
              <a:rPr lang="nl-BE" dirty="0" smtClean="0"/>
              <a:t>Classification of norms</a:t>
            </a:r>
          </a:p>
          <a:p>
            <a:pPr lvl="1">
              <a:lnSpc>
                <a:spcPct val="95000"/>
              </a:lnSpc>
              <a:spcBef>
                <a:spcPct val="15000"/>
              </a:spcBef>
              <a:tabLst>
                <a:tab pos="1374775" algn="l"/>
              </a:tabLst>
            </a:pPr>
            <a:r>
              <a:rPr lang="nl-BE" sz="1900" b="1" dirty="0" smtClean="0">
                <a:solidFill>
                  <a:schemeClr val="folHlink"/>
                </a:solidFill>
              </a:rPr>
              <a:t>Emission norms:</a:t>
            </a:r>
            <a:r>
              <a:rPr lang="nl-BE" sz="1900" dirty="0" smtClean="0"/>
              <a:t/>
            </a:r>
            <a:br>
              <a:rPr lang="nl-BE" sz="1900" dirty="0" smtClean="0"/>
            </a:br>
            <a:r>
              <a:rPr lang="nl-BE" sz="1900" dirty="0" smtClean="0"/>
              <a:t>limits for maximal leakage of radiation </a:t>
            </a:r>
            <a:br>
              <a:rPr lang="nl-BE" sz="1900" dirty="0" smtClean="0"/>
            </a:br>
            <a:r>
              <a:rPr lang="nl-BE" sz="1900" dirty="0" smtClean="0"/>
              <a:t>transmitted by equipment</a:t>
            </a:r>
          </a:p>
          <a:p>
            <a:pPr lvl="1">
              <a:lnSpc>
                <a:spcPct val="95000"/>
              </a:lnSpc>
              <a:spcBef>
                <a:spcPct val="15000"/>
              </a:spcBef>
              <a:buFontTx/>
              <a:buNone/>
              <a:tabLst>
                <a:tab pos="1374775" algn="l"/>
              </a:tabLst>
            </a:pPr>
            <a:r>
              <a:rPr lang="nl-BE" sz="1900" dirty="0" smtClean="0"/>
              <a:t>		characteristic of equipment</a:t>
            </a:r>
          </a:p>
          <a:p>
            <a:pPr lvl="1">
              <a:lnSpc>
                <a:spcPct val="95000"/>
              </a:lnSpc>
              <a:spcBef>
                <a:spcPct val="25000"/>
              </a:spcBef>
              <a:tabLst>
                <a:tab pos="1374775" algn="l"/>
              </a:tabLst>
            </a:pPr>
            <a:r>
              <a:rPr lang="nl-BE" sz="1900" b="1" dirty="0" smtClean="0">
                <a:solidFill>
                  <a:srgbClr val="FF0000"/>
                </a:solidFill>
              </a:rPr>
              <a:t>Exposure norms</a:t>
            </a:r>
            <a:r>
              <a:rPr lang="nl-BE" sz="1900" b="1" dirty="0" smtClean="0">
                <a:solidFill>
                  <a:schemeClr val="folHlink"/>
                </a:solidFill>
              </a:rPr>
              <a:t>:</a:t>
            </a:r>
            <a:r>
              <a:rPr lang="nl-BE" sz="1900" dirty="0" smtClean="0">
                <a:solidFill>
                  <a:schemeClr val="folHlink"/>
                </a:solidFill>
              </a:rPr>
              <a:t/>
            </a:r>
            <a:br>
              <a:rPr lang="nl-BE" sz="1900" dirty="0" smtClean="0">
                <a:solidFill>
                  <a:schemeClr val="folHlink"/>
                </a:solidFill>
              </a:rPr>
            </a:br>
            <a:r>
              <a:rPr lang="nl-BE" sz="1900" dirty="0" smtClean="0"/>
              <a:t>maximum limits for intensity</a:t>
            </a:r>
            <a:br>
              <a:rPr lang="nl-BE" sz="1900" dirty="0" smtClean="0"/>
            </a:br>
            <a:r>
              <a:rPr lang="nl-BE" sz="1900" dirty="0" smtClean="0"/>
              <a:t>of electromagnetic radiation</a:t>
            </a:r>
            <a:br>
              <a:rPr lang="nl-BE" sz="1900" dirty="0" smtClean="0"/>
            </a:br>
            <a:r>
              <a:rPr lang="nl-BE" sz="1900" dirty="0" smtClean="0"/>
              <a:t>where persons under certain conditions</a:t>
            </a:r>
            <a:br>
              <a:rPr lang="nl-BE" sz="1900" dirty="0" smtClean="0"/>
            </a:br>
            <a:r>
              <a:rPr lang="nl-BE" sz="1900" dirty="0" smtClean="0"/>
              <a:t>are exposed</a:t>
            </a:r>
          </a:p>
          <a:p>
            <a:pPr lvl="1">
              <a:lnSpc>
                <a:spcPct val="95000"/>
              </a:lnSpc>
              <a:spcBef>
                <a:spcPct val="15000"/>
              </a:spcBef>
              <a:buFontTx/>
              <a:buNone/>
              <a:tabLst>
                <a:tab pos="1374775" algn="l"/>
              </a:tabLst>
            </a:pPr>
            <a:r>
              <a:rPr lang="nl-BE" sz="1900" dirty="0" smtClean="0"/>
              <a:t>		 characteristic for an environment</a:t>
            </a:r>
            <a:endParaRPr lang="nl-BE" dirty="0"/>
          </a:p>
        </p:txBody>
      </p:sp>
      <p:pic>
        <p:nvPicPr>
          <p:cNvPr id="278531" name="Picture 3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4000504"/>
            <a:ext cx="687388" cy="2120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756276" y="2419343"/>
            <a:ext cx="3370263" cy="2757488"/>
            <a:chOff x="3503" y="1349"/>
            <a:chExt cx="2123" cy="1737"/>
          </a:xfrm>
        </p:grpSpPr>
        <p:graphicFrame>
          <p:nvGraphicFramePr>
            <p:cNvPr id="278535" name="Object 7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311" y="1349"/>
            <a:ext cx="1315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163" name="Equation" r:id="rId5" imgW="1307880" imgH="253800" progId="Equation.3">
                    <p:embed/>
                  </p:oleObj>
                </mc:Choice>
                <mc:Fallback>
                  <p:oleObj name="Equation" r:id="rId5" imgW="1307880" imgH="253800" progId="Equation.3">
                    <p:embed/>
                    <p:pic>
                      <p:nvPicPr>
                        <p:cNvPr id="0" name="Picture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1" y="1349"/>
                          <a:ext cx="1315" cy="2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78533" name="Picture 5"/>
            <p:cNvPicPr>
              <a:picLocks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663" y="2638"/>
              <a:ext cx="327" cy="4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278534" name="Picture 6"/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663" y="1630"/>
              <a:ext cx="327" cy="4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503" y="1686"/>
              <a:ext cx="1009" cy="580"/>
              <a:chOff x="3696" y="1920"/>
              <a:chExt cx="1009" cy="580"/>
            </a:xfrm>
          </p:grpSpPr>
          <p:sp>
            <p:nvSpPr>
              <p:cNvPr id="278537" name="Rectangle 9"/>
              <p:cNvSpPr>
                <a:spLocks noChangeArrowheads="1"/>
              </p:cNvSpPr>
              <p:nvPr/>
            </p:nvSpPr>
            <p:spPr bwMode="auto">
              <a:xfrm>
                <a:off x="3700" y="2130"/>
                <a:ext cx="664" cy="36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78538" name="Freeform 10"/>
              <p:cNvSpPr>
                <a:spLocks/>
              </p:cNvSpPr>
              <p:nvPr/>
            </p:nvSpPr>
            <p:spPr bwMode="auto">
              <a:xfrm>
                <a:off x="3696" y="1920"/>
                <a:ext cx="1009" cy="207"/>
              </a:xfrm>
              <a:custGeom>
                <a:avLst/>
                <a:gdLst/>
                <a:ahLst/>
                <a:cxnLst>
                  <a:cxn ang="0">
                    <a:pos x="0" y="206"/>
                  </a:cxn>
                  <a:cxn ang="0">
                    <a:pos x="378" y="0"/>
                  </a:cxn>
                  <a:cxn ang="0">
                    <a:pos x="1008" y="0"/>
                  </a:cxn>
                  <a:cxn ang="0">
                    <a:pos x="672" y="206"/>
                  </a:cxn>
                </a:cxnLst>
                <a:rect l="0" t="0" r="r" b="b"/>
                <a:pathLst>
                  <a:path w="1009" h="207">
                    <a:moveTo>
                      <a:pt x="0" y="206"/>
                    </a:moveTo>
                    <a:lnTo>
                      <a:pt x="378" y="0"/>
                    </a:lnTo>
                    <a:lnTo>
                      <a:pt x="1008" y="0"/>
                    </a:lnTo>
                    <a:lnTo>
                      <a:pt x="672" y="206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8539" name="Line 11"/>
              <p:cNvSpPr>
                <a:spLocks noChangeShapeType="1"/>
              </p:cNvSpPr>
              <p:nvPr/>
            </p:nvSpPr>
            <p:spPr bwMode="auto">
              <a:xfrm flipV="1">
                <a:off x="4372" y="2245"/>
                <a:ext cx="328" cy="25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78540" name="Line 12"/>
              <p:cNvSpPr>
                <a:spLocks noChangeShapeType="1"/>
              </p:cNvSpPr>
              <p:nvPr/>
            </p:nvSpPr>
            <p:spPr bwMode="auto">
              <a:xfrm>
                <a:off x="4704" y="1924"/>
                <a:ext cx="0" cy="3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78541" name="Rectangle 13"/>
              <p:cNvSpPr>
                <a:spLocks noChangeArrowheads="1"/>
              </p:cNvSpPr>
              <p:nvPr/>
            </p:nvSpPr>
            <p:spPr bwMode="auto">
              <a:xfrm>
                <a:off x="3742" y="2171"/>
                <a:ext cx="454" cy="2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78542" name="Oval 14"/>
              <p:cNvSpPr>
                <a:spLocks noChangeArrowheads="1"/>
              </p:cNvSpPr>
              <p:nvPr/>
            </p:nvSpPr>
            <p:spPr bwMode="auto">
              <a:xfrm>
                <a:off x="4246" y="2212"/>
                <a:ext cx="76" cy="7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78543" name="Oval 15"/>
              <p:cNvSpPr>
                <a:spLocks noChangeArrowheads="1"/>
              </p:cNvSpPr>
              <p:nvPr/>
            </p:nvSpPr>
            <p:spPr bwMode="auto">
              <a:xfrm>
                <a:off x="4246" y="2335"/>
                <a:ext cx="76" cy="75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278553" name="AutoShape 25"/>
          <p:cNvSpPr>
            <a:spLocks noChangeArrowheads="1"/>
          </p:cNvSpPr>
          <p:nvPr/>
        </p:nvSpPr>
        <p:spPr bwMode="auto">
          <a:xfrm>
            <a:off x="1279004" y="2315014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C66"/>
          </a:soli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8554" name="AutoShape 26"/>
          <p:cNvSpPr>
            <a:spLocks noChangeArrowheads="1"/>
          </p:cNvSpPr>
          <p:nvPr/>
        </p:nvSpPr>
        <p:spPr bwMode="auto">
          <a:xfrm>
            <a:off x="1283279" y="4073458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C66"/>
          </a:soli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1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11652" y="3789040"/>
          <a:ext cx="2088231" cy="433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64" name="Equation" r:id="rId9" imgW="1307880" imgH="253800" progId="Equation.3">
                  <p:embed/>
                </p:oleObj>
              </mc:Choice>
              <mc:Fallback>
                <p:oleObj name="Equation" r:id="rId9" imgW="1307880" imgH="25380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1652" y="3789040"/>
                        <a:ext cx="2088231" cy="4335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2575148" y="260648"/>
            <a:ext cx="8912543" cy="1714500"/>
          </a:xfrm>
        </p:spPr>
        <p:txBody>
          <a:bodyPr/>
          <a:lstStyle/>
          <a:p>
            <a:r>
              <a:rPr lang="nl-BE" sz="2400" b="1" dirty="0" smtClean="0"/>
              <a:t>Sensory effects limit ELV from 0,3 GHz to 6 GHz</a:t>
            </a:r>
            <a:br>
              <a:rPr lang="nl-BE" sz="2400" b="1" dirty="0" smtClean="0"/>
            </a:br>
            <a:r>
              <a:rPr lang="nl-BE" sz="2400" b="1" dirty="0" smtClean="0"/>
              <a:t/>
            </a:r>
            <a:br>
              <a:rPr lang="nl-BE" sz="2400" b="1" dirty="0" smtClean="0"/>
            </a:br>
            <a:r>
              <a:rPr lang="nl-BE" sz="2400" dirty="0" smtClean="0"/>
              <a:t>avoiding auditory effects caused by </a:t>
            </a:r>
            <a:br>
              <a:rPr lang="nl-BE" sz="2400" dirty="0" smtClean="0"/>
            </a:br>
            <a:r>
              <a:rPr lang="nl-BE" sz="2400" dirty="0" smtClean="0"/>
              <a:t>pulsed micowave exposure of the head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661908" y="2708275"/>
          <a:ext cx="8422558" cy="1428750"/>
        </p:xfrm>
        <a:graphic>
          <a:graphicData uri="http://schemas.openxmlformats.org/drawingml/2006/table">
            <a:tbl>
              <a:tblPr/>
              <a:tblGrid>
                <a:gridCol w="3204664"/>
                <a:gridCol w="5217894"/>
              </a:tblGrid>
              <a:tr h="71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Frequency range</a:t>
                      </a:r>
                      <a:endParaRPr kumimoji="0" lang="nl-B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Localised Specific Absorption (SA)</a:t>
                      </a:r>
                      <a:endParaRPr kumimoji="0" lang="nl-B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 </a:t>
                      </a: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f ≤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 GHz</a:t>
                      </a:r>
                      <a:endParaRPr kumimoji="0" lang="nl-B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 mJ/kg.</a:t>
                      </a:r>
                      <a:endParaRPr kumimoji="0" lang="nl-B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85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2575148" y="44245"/>
            <a:ext cx="9902825" cy="1143000"/>
          </a:xfrm>
        </p:spPr>
        <p:txBody>
          <a:bodyPr/>
          <a:lstStyle/>
          <a:p>
            <a:r>
              <a:rPr lang="nl-BE" sz="1600" b="1" dirty="0" smtClean="0"/>
              <a:t>Action levels for exposure to electric and magnetic fields </a:t>
            </a:r>
            <a:br>
              <a:rPr lang="nl-BE" sz="1600" b="1" dirty="0" smtClean="0"/>
            </a:br>
            <a:r>
              <a:rPr lang="nl-BE" sz="1600" b="1" dirty="0" smtClean="0"/>
              <a:t>100 kHz to 300 GHz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194275" y="1773239"/>
          <a:ext cx="9514277" cy="4462463"/>
        </p:xfrm>
        <a:graphic>
          <a:graphicData uri="http://schemas.openxmlformats.org/drawingml/2006/table">
            <a:tbl>
              <a:tblPr/>
              <a:tblGrid>
                <a:gridCol w="2807519"/>
                <a:gridCol w="2339887"/>
                <a:gridCol w="2260801"/>
                <a:gridCol w="2106070"/>
              </a:tblGrid>
              <a:tr h="13319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Frequency range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 field strength</a:t>
                      </a: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AL(E)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[V/m] (RMS)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Magnetic flux density</a:t>
                      </a:r>
                      <a:r>
                        <a:rPr kumimoji="0" lang="nl-B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AL(B)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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T] (RMS)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Power density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AL(S)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[W/m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kHz 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f &lt;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MHz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6.1 x 10</a:t>
                      </a:r>
                      <a:r>
                        <a:rPr kumimoji="0" lang="pl-PL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 x 10</a:t>
                      </a:r>
                      <a:r>
                        <a:rPr kumimoji="0" lang="pl-PL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/f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f &lt;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MHz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6.1 x 10</a:t>
                      </a:r>
                      <a:r>
                        <a:rPr kumimoji="0" lang="de-DE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/f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 x 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/f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f &lt;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 MHz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 MHz 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f &lt;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GHz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x 10</a:t>
                      </a:r>
                      <a:r>
                        <a:rPr kumimoji="0" lang="pl-PL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 f ½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 x10</a:t>
                      </a:r>
                      <a:r>
                        <a:rPr kumimoji="0" lang="de-DE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</a:t>
                      </a:r>
                      <a:r>
                        <a:rPr kumimoji="0" lang="de-DE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1/2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f &lt;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GHz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x 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4.5 x10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f≤ 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 GHz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nl-B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271" marR="742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40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Questions?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8991600" cy="50292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28677" name="Picture 4" descr="ques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588" y="1557338"/>
            <a:ext cx="5638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03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International </a:t>
            </a:r>
            <a:r>
              <a:rPr lang="en-US" sz="2000" dirty="0" err="1" smtClean="0"/>
              <a:t>organisations</a:t>
            </a:r>
            <a:r>
              <a:rPr lang="en-US" sz="2000" dirty="0" smtClean="0"/>
              <a:t> developing exposure guidelines</a:t>
            </a:r>
            <a:endParaRPr lang="en-US" sz="2000" dirty="0"/>
          </a:p>
        </p:txBody>
      </p:sp>
      <p:sp>
        <p:nvSpPr>
          <p:cNvPr id="28058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14908" y="980728"/>
            <a:ext cx="9077325" cy="4495800"/>
          </a:xfrm>
        </p:spPr>
        <p:txBody>
          <a:bodyPr/>
          <a:lstStyle/>
          <a:p>
            <a:pPr>
              <a:spcBef>
                <a:spcPct val="15000"/>
              </a:spcBef>
            </a:pPr>
            <a:r>
              <a:rPr lang="nl-BE" dirty="0" smtClean="0"/>
              <a:t>International</a:t>
            </a:r>
          </a:p>
          <a:p>
            <a:pPr lvl="1">
              <a:spcBef>
                <a:spcPct val="15000"/>
              </a:spcBef>
            </a:pPr>
            <a:r>
              <a:rPr lang="nl-BE" dirty="0" smtClean="0"/>
              <a:t>ICNIRP</a:t>
            </a:r>
            <a:r>
              <a:rPr lang="en-US" dirty="0" smtClean="0"/>
              <a:t> International Commission on Non-Ionizing Radiation Protection </a:t>
            </a:r>
            <a:r>
              <a:rPr lang="nl-BE" dirty="0" smtClean="0"/>
              <a:t>(guidelines 1998, now changes for low frequencies 2010)</a:t>
            </a:r>
          </a:p>
          <a:p>
            <a:pPr lvl="1">
              <a:spcBef>
                <a:spcPct val="15000"/>
              </a:spcBef>
            </a:pPr>
            <a:r>
              <a:rPr lang="nl-BE" dirty="0" smtClean="0"/>
              <a:t>WHO (World Health Association): follows ICNIRP guidelines with some minor deviations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IARC: International Agency for Research on Cancer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/>
              <a:t>RF </a:t>
            </a:r>
            <a:r>
              <a:rPr lang="en-US" dirty="0" smtClean="0"/>
              <a:t>class </a:t>
            </a:r>
            <a:r>
              <a:rPr lang="en-US" dirty="0"/>
              <a:t>2B: </a:t>
            </a:r>
            <a:r>
              <a:rPr lang="en-US" dirty="0" smtClean="0"/>
              <a:t>possible carcinogenic since May 2011</a:t>
            </a:r>
            <a:endParaRPr lang="nl-BE" dirty="0" smtClean="0"/>
          </a:p>
          <a:p>
            <a:pPr>
              <a:spcBef>
                <a:spcPct val="15000"/>
              </a:spcBef>
            </a:pPr>
            <a:r>
              <a:rPr lang="nl-BE" dirty="0" smtClean="0"/>
              <a:t>European</a:t>
            </a:r>
          </a:p>
          <a:p>
            <a:pPr lvl="1">
              <a:spcBef>
                <a:spcPct val="15000"/>
              </a:spcBef>
            </a:pPr>
            <a:r>
              <a:rPr lang="nl-BE" dirty="0" smtClean="0"/>
              <a:t>EU: recommendation of the Council of the member states of the EU (12-07-1999</a:t>
            </a:r>
            <a:r>
              <a:rPr lang="nl-BE" dirty="0"/>
              <a:t>); Follows ICNIRP-recommendation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(not European directive!)</a:t>
            </a:r>
          </a:p>
          <a:p>
            <a:pPr lvl="1">
              <a:spcBef>
                <a:spcPct val="15000"/>
              </a:spcBef>
            </a:pPr>
            <a:r>
              <a:rPr lang="nl-BE" dirty="0" smtClean="0"/>
              <a:t>EU directive for workers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basic restriction</a:t>
            </a:r>
            <a:endParaRPr lang="en-US" dirty="0"/>
          </a:p>
        </p:txBody>
      </p:sp>
      <p:sp>
        <p:nvSpPr>
          <p:cNvPr id="28160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3890963" algn="l"/>
                <a:tab pos="3946525" algn="l"/>
              </a:tabLst>
            </a:pPr>
            <a:r>
              <a:rPr lang="en-US" dirty="0" smtClean="0"/>
              <a:t>Basic restriction</a:t>
            </a:r>
            <a:endParaRPr lang="en-US" dirty="0"/>
          </a:p>
          <a:p>
            <a:pPr lvl="1">
              <a:tabLst>
                <a:tab pos="3890963" algn="l"/>
                <a:tab pos="3946525" algn="l"/>
              </a:tabLst>
            </a:pPr>
            <a:r>
              <a:rPr lang="en-US" dirty="0" smtClean="0"/>
              <a:t>Restrictions on exposure that are based directly on established health effects, physical quantity related to biological effect</a:t>
            </a:r>
            <a:endParaRPr lang="en-US" dirty="0"/>
          </a:p>
          <a:p>
            <a:pPr lvl="2">
              <a:tabLst>
                <a:tab pos="3890963" algn="l"/>
                <a:tab pos="3946525" algn="l"/>
              </a:tabLst>
            </a:pPr>
            <a:r>
              <a:rPr lang="en-US" sz="2000" dirty="0" smtClean="0"/>
              <a:t>Current density </a:t>
            </a:r>
            <a:r>
              <a:rPr lang="en-US" sz="2000" b="1" dirty="0"/>
              <a:t>J</a:t>
            </a:r>
            <a:r>
              <a:rPr lang="en-US" sz="2000" dirty="0"/>
              <a:t>: 	f &lt; 10 </a:t>
            </a:r>
            <a:r>
              <a:rPr lang="en-US" sz="2000" dirty="0" smtClean="0"/>
              <a:t>MHz (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new: internal E-field</a:t>
            </a:r>
            <a:r>
              <a:rPr lang="en-US" sz="2000" dirty="0" smtClean="0"/>
              <a:t>)</a:t>
            </a:r>
            <a:endParaRPr lang="en-US" sz="2000" dirty="0"/>
          </a:p>
          <a:p>
            <a:pPr lvl="2">
              <a:tabLst>
                <a:tab pos="3890963" algn="l"/>
                <a:tab pos="3946525" algn="l"/>
              </a:tabLst>
            </a:pPr>
            <a:r>
              <a:rPr lang="en-US" dirty="0"/>
              <a:t>C</a:t>
            </a:r>
            <a:r>
              <a:rPr lang="en-US" sz="2000" dirty="0" smtClean="0"/>
              <a:t>urrent </a:t>
            </a:r>
            <a:r>
              <a:rPr lang="en-US" sz="2000" dirty="0"/>
              <a:t>I:	f &lt; 110 MHz</a:t>
            </a:r>
          </a:p>
          <a:p>
            <a:pPr lvl="2">
              <a:tabLst>
                <a:tab pos="3890963" algn="l"/>
                <a:tab pos="3946525" algn="l"/>
              </a:tabLst>
            </a:pPr>
            <a:r>
              <a:rPr lang="en-US" sz="2000" dirty="0"/>
              <a:t>SAR:	</a:t>
            </a:r>
            <a:r>
              <a:rPr lang="en-US" sz="2000" dirty="0" smtClean="0"/>
              <a:t>100 </a:t>
            </a:r>
            <a:r>
              <a:rPr lang="en-US" sz="2000" dirty="0"/>
              <a:t>kHz &lt; f &lt; 10 GHz</a:t>
            </a:r>
          </a:p>
          <a:p>
            <a:pPr lvl="2">
              <a:tabLst>
                <a:tab pos="3890963" algn="l"/>
                <a:tab pos="3946525" algn="l"/>
              </a:tabLst>
            </a:pPr>
            <a:r>
              <a:rPr lang="en-US" sz="2000" dirty="0"/>
              <a:t>SA (Specific energy	300 MHz &lt; f &lt; 10 GHz </a:t>
            </a:r>
            <a:r>
              <a:rPr lang="en-US" sz="2000" dirty="0" smtClean="0"/>
              <a:t>(pulsed fields)</a:t>
            </a:r>
            <a:endParaRPr lang="en-US" sz="2000" dirty="0"/>
          </a:p>
          <a:p>
            <a:pPr lvl="2">
              <a:buFontTx/>
              <a:buNone/>
              <a:tabLst>
                <a:tab pos="3890963" algn="l"/>
                <a:tab pos="3946525" algn="l"/>
              </a:tabLst>
            </a:pPr>
            <a:r>
              <a:rPr lang="en-US" sz="2000" dirty="0"/>
              <a:t>	Absorption = SAR x </a:t>
            </a:r>
            <a:r>
              <a:rPr lang="en-US" sz="2000" dirty="0" smtClean="0"/>
              <a:t>time)</a:t>
            </a:r>
            <a:endParaRPr lang="en-US" sz="2000" dirty="0"/>
          </a:p>
          <a:p>
            <a:pPr lvl="2">
              <a:tabLst>
                <a:tab pos="3890963" algn="l"/>
                <a:tab pos="3946525" algn="l"/>
              </a:tabLst>
            </a:pPr>
            <a:r>
              <a:rPr lang="en-US" sz="2000" dirty="0" smtClean="0"/>
              <a:t>Power density </a:t>
            </a:r>
            <a:r>
              <a:rPr lang="en-US" sz="2000" dirty="0"/>
              <a:t>S:	10 GHz &lt; f &lt; 300 GHz</a:t>
            </a:r>
          </a:p>
          <a:p>
            <a:pPr lvl="1">
              <a:tabLst>
                <a:tab pos="3890963" algn="l"/>
                <a:tab pos="3946525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Difficult to measure in living beings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tabLst>
                <a:tab pos="3890963" algn="l"/>
                <a:tab pos="3946525" algn="l"/>
              </a:tabLst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reference level</a:t>
            </a:r>
            <a:endParaRPr lang="en-GB" dirty="0"/>
          </a:p>
        </p:txBody>
      </p:sp>
      <p:sp>
        <p:nvSpPr>
          <p:cNvPr id="2826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374775" algn="l"/>
              </a:tabLst>
            </a:pPr>
            <a:r>
              <a:rPr lang="en-US" dirty="0" smtClean="0"/>
              <a:t>Reference levels</a:t>
            </a:r>
            <a:endParaRPr lang="en-US" dirty="0"/>
          </a:p>
          <a:p>
            <a:pPr lvl="1">
              <a:tabLst>
                <a:tab pos="1374775" algn="l"/>
              </a:tabLst>
            </a:pPr>
            <a:r>
              <a:rPr lang="en-US" dirty="0" smtClean="0"/>
              <a:t>Physical quantity characterizing exposure in the human body: electric or magnetic field, power density</a:t>
            </a:r>
            <a:endParaRPr lang="en-US" dirty="0"/>
          </a:p>
          <a:p>
            <a:pPr lvl="1">
              <a:tabLst>
                <a:tab pos="1374775" algn="l"/>
              </a:tabLst>
            </a:pPr>
            <a:r>
              <a:rPr lang="en-US" dirty="0" smtClean="0"/>
              <a:t>Easier to measure than </a:t>
            </a:r>
            <a:r>
              <a:rPr lang="en-US" dirty="0"/>
              <a:t>SAR</a:t>
            </a:r>
          </a:p>
          <a:p>
            <a:pPr lvl="1">
              <a:tabLst>
                <a:tab pos="1374775" algn="l"/>
              </a:tabLst>
            </a:pPr>
            <a:r>
              <a:rPr lang="en-US" dirty="0" smtClean="0"/>
              <a:t>Measured value &lt; reference level</a:t>
            </a:r>
            <a:endParaRPr lang="en-US" dirty="0"/>
          </a:p>
          <a:p>
            <a:pPr lvl="1">
              <a:buFontTx/>
              <a:buNone/>
              <a:tabLst>
                <a:tab pos="1374775" algn="l"/>
              </a:tabLst>
            </a:pPr>
            <a:r>
              <a:rPr lang="en-US" dirty="0">
                <a:sym typeface="Wingdings" pitchFamily="2" charset="2"/>
              </a:rPr>
              <a:t>		</a:t>
            </a:r>
            <a:r>
              <a:rPr lang="en-US" dirty="0" smtClean="0">
                <a:sym typeface="Wingdings" pitchFamily="2" charset="2"/>
              </a:rPr>
              <a:t>basic restrictions satisfied</a:t>
            </a:r>
            <a:endParaRPr lang="en-US" dirty="0">
              <a:sym typeface="Wingdings" pitchFamily="2" charset="2"/>
            </a:endParaRPr>
          </a:p>
          <a:p>
            <a:pPr lvl="1">
              <a:tabLst>
                <a:tab pos="1374775" algn="l"/>
              </a:tabLst>
            </a:pPr>
            <a:r>
              <a:rPr lang="en-US" dirty="0" smtClean="0"/>
              <a:t>Measured value </a:t>
            </a:r>
            <a:r>
              <a:rPr lang="en-US" dirty="0" smtClean="0">
                <a:sym typeface="Wingdings" pitchFamily="2" charset="2"/>
              </a:rPr>
              <a:t>&gt; </a:t>
            </a:r>
            <a:r>
              <a:rPr lang="en-US" dirty="0" smtClean="0"/>
              <a:t>reference level</a:t>
            </a:r>
            <a:endParaRPr lang="en-US" dirty="0">
              <a:sym typeface="Wingdings" pitchFamily="2" charset="2"/>
            </a:endParaRPr>
          </a:p>
          <a:p>
            <a:pPr lvl="1">
              <a:buFontTx/>
              <a:buNone/>
              <a:tabLst>
                <a:tab pos="1374775" algn="l"/>
              </a:tabLst>
            </a:pPr>
            <a:r>
              <a:rPr lang="en-US" dirty="0">
                <a:sym typeface="Wingdings" pitchFamily="2" charset="2"/>
              </a:rPr>
              <a:t>		</a:t>
            </a:r>
            <a:r>
              <a:rPr lang="en-US" dirty="0" smtClean="0">
                <a:sym typeface="Wingdings" pitchFamily="2" charset="2"/>
              </a:rPr>
              <a:t>Not necessarily that basic restriction is exceeded: e.g., mobile phone (&lt; 2 W/kg), anti-theft gate,….</a:t>
            </a:r>
            <a:endParaRPr lang="en-US" dirty="0">
              <a:sym typeface="Wingdings" pitchFamily="2" charset="2"/>
            </a:endParaRPr>
          </a:p>
          <a:p>
            <a:pPr>
              <a:tabLst>
                <a:tab pos="1374775" algn="l"/>
              </a:tabLst>
            </a:pPr>
            <a:endParaRPr lang="en-GB" dirty="0"/>
          </a:p>
        </p:txBody>
      </p:sp>
      <p:sp>
        <p:nvSpPr>
          <p:cNvPr id="282630" name="AutoShape 6"/>
          <p:cNvSpPr>
            <a:spLocks noChangeArrowheads="1"/>
          </p:cNvSpPr>
          <p:nvPr/>
        </p:nvSpPr>
        <p:spPr bwMode="auto">
          <a:xfrm>
            <a:off x="2006914" y="338746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C66"/>
          </a:soli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82631" name="AutoShape 7"/>
          <p:cNvSpPr>
            <a:spLocks noChangeArrowheads="1"/>
          </p:cNvSpPr>
          <p:nvPr/>
        </p:nvSpPr>
        <p:spPr bwMode="auto">
          <a:xfrm>
            <a:off x="1982029" y="4225605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C66"/>
          </a:soli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>
          <a:xfrm>
            <a:off x="1495028" y="2852936"/>
            <a:ext cx="6931025" cy="1752600"/>
          </a:xfrm>
        </p:spPr>
        <p:txBody>
          <a:bodyPr/>
          <a:lstStyle/>
          <a:p>
            <a:r>
              <a:rPr lang="en-GB" dirty="0" smtClean="0"/>
              <a:t>ICNIRP norms (1998, 2010)</a:t>
            </a:r>
          </a:p>
          <a:p>
            <a:r>
              <a:rPr lang="en-GB" dirty="0" smtClean="0"/>
              <a:t>Used in most EU countries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Summary scientific basis for basic restrictions</a:t>
            </a:r>
            <a:endParaRPr lang="en-GB" sz="2000" dirty="0"/>
          </a:p>
        </p:txBody>
      </p:sp>
      <p:sp>
        <p:nvSpPr>
          <p:cNvPr id="285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9380" y="1066800"/>
            <a:ext cx="9286940" cy="4953000"/>
          </a:xfrm>
        </p:spPr>
        <p:txBody>
          <a:bodyPr/>
          <a:lstStyle/>
          <a:p>
            <a:r>
              <a:rPr lang="nl-BE" dirty="0" smtClean="0"/>
              <a:t>1 Hz &lt; f &lt; 10 MHz</a:t>
            </a:r>
          </a:p>
          <a:p>
            <a:pPr lvl="1"/>
            <a:r>
              <a:rPr lang="nl-BE" dirty="0" smtClean="0"/>
              <a:t>Limits for current density (</a:t>
            </a:r>
            <a:r>
              <a:rPr lang="nl-B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internal electric field since 2010</a:t>
            </a:r>
            <a:r>
              <a:rPr lang="nl-BE" dirty="0" smtClean="0"/>
              <a:t>) prevent </a:t>
            </a:r>
            <a:r>
              <a:rPr lang="nl-BE" dirty="0" smtClean="0">
                <a:solidFill>
                  <a:srgbClr val="FF0000"/>
                </a:solidFill>
              </a:rPr>
              <a:t>effects on the central nervous system </a:t>
            </a:r>
            <a:r>
              <a:rPr lang="nl-BE" dirty="0" smtClean="0"/>
              <a:t>(CNS) </a:t>
            </a:r>
            <a:br>
              <a:rPr lang="nl-BE" dirty="0" smtClean="0"/>
            </a:br>
            <a:endParaRPr lang="nl-BE" dirty="0" smtClean="0"/>
          </a:p>
          <a:p>
            <a:r>
              <a:rPr lang="nl-BE" dirty="0" smtClean="0"/>
              <a:t>100 kHz &lt; f &lt; 10 </a:t>
            </a:r>
            <a:r>
              <a:rPr lang="nl-BE" dirty="0" err="1" smtClean="0"/>
              <a:t>GHz</a:t>
            </a:r>
            <a:endParaRPr lang="nl-BE" dirty="0" smtClean="0"/>
          </a:p>
          <a:p>
            <a:pPr lvl="1"/>
            <a:r>
              <a:rPr lang="nl-BE" dirty="0" smtClean="0"/>
              <a:t>Limits for SAR prevent whole-body heat stress and excessive localized tissue heating: </a:t>
            </a:r>
            <a:r>
              <a:rPr lang="nl-BE" dirty="0" smtClean="0">
                <a:solidFill>
                  <a:srgbClr val="FF0000"/>
                </a:solidFill>
              </a:rPr>
              <a:t>thermal effects </a:t>
            </a:r>
            <a:r>
              <a:rPr lang="nl-BE" dirty="0" smtClean="0"/>
              <a:t/>
            </a:r>
            <a:br>
              <a:rPr lang="nl-BE" dirty="0" smtClean="0"/>
            </a:br>
            <a:endParaRPr lang="nl-BE" dirty="0" smtClean="0"/>
          </a:p>
          <a:p>
            <a:r>
              <a:rPr lang="nl-BE" dirty="0" smtClean="0"/>
              <a:t>10 </a:t>
            </a:r>
            <a:r>
              <a:rPr lang="nl-BE" dirty="0" err="1" smtClean="0"/>
              <a:t>GHz</a:t>
            </a:r>
            <a:r>
              <a:rPr lang="nl-BE" dirty="0" smtClean="0"/>
              <a:t> &lt; f &lt; 300 </a:t>
            </a:r>
            <a:r>
              <a:rPr lang="nl-BE" dirty="0" err="1" smtClean="0"/>
              <a:t>GHz</a:t>
            </a:r>
            <a:endParaRPr lang="nl-BE" dirty="0" smtClean="0"/>
          </a:p>
          <a:p>
            <a:pPr lvl="1"/>
            <a:r>
              <a:rPr lang="nl-BE" dirty="0" smtClean="0"/>
              <a:t>Limits for power density prevent </a:t>
            </a:r>
            <a:r>
              <a:rPr lang="nl-BE" dirty="0" smtClean="0">
                <a:solidFill>
                  <a:srgbClr val="FF0000"/>
                </a:solidFill>
              </a:rPr>
              <a:t>excessive heating in skin </a:t>
            </a:r>
            <a:r>
              <a:rPr lang="nl-BE" dirty="0" smtClean="0"/>
              <a:t>tissues and tissues close to the body surface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5195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26876" y="6021288"/>
            <a:ext cx="8640960" cy="83671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6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Difference general public – occupational exposure in norms</a:t>
            </a:r>
            <a:endParaRPr lang="en-GB" sz="2000" dirty="0"/>
          </a:p>
        </p:txBody>
      </p:sp>
      <p:sp>
        <p:nvSpPr>
          <p:cNvPr id="286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7942" y="836712"/>
            <a:ext cx="9594883" cy="4953000"/>
          </a:xfrm>
        </p:spPr>
        <p:txBody>
          <a:bodyPr/>
          <a:lstStyle/>
          <a:p>
            <a:r>
              <a:rPr lang="nl-BE" sz="2400" dirty="0" smtClean="0"/>
              <a:t>Occupational exposure: adults that are</a:t>
            </a:r>
          </a:p>
          <a:p>
            <a:pPr lvl="1"/>
            <a:r>
              <a:rPr lang="nl-BE" sz="2000" dirty="0" smtClean="0"/>
              <a:t>exposed </a:t>
            </a:r>
            <a:r>
              <a:rPr lang="en-US" sz="2000" dirty="0" smtClean="0"/>
              <a:t>occupationally</a:t>
            </a:r>
          </a:p>
          <a:p>
            <a:pPr lvl="1"/>
            <a:r>
              <a:rPr lang="en-US" sz="2000" dirty="0" smtClean="0"/>
              <a:t>generally exposed under known conditions</a:t>
            </a:r>
          </a:p>
          <a:p>
            <a:pPr lvl="2"/>
            <a:r>
              <a:rPr lang="en-US" b="0" dirty="0" smtClean="0"/>
              <a:t>Healthy and not specially sensitive to EM fields</a:t>
            </a:r>
          </a:p>
          <a:p>
            <a:pPr lvl="1"/>
            <a:r>
              <a:rPr lang="en-US" sz="2000" dirty="0" smtClean="0"/>
              <a:t>and are trained to be aware of potential risk and to take appropriate precautions</a:t>
            </a:r>
            <a:r>
              <a:rPr lang="nl-BE" sz="2000" dirty="0" smtClean="0"/>
              <a:t> </a:t>
            </a:r>
          </a:p>
          <a:p>
            <a:r>
              <a:rPr lang="nl-BE" sz="2400" dirty="0" smtClean="0"/>
              <a:t>General public: individuals of all ages that</a:t>
            </a:r>
          </a:p>
          <a:p>
            <a:pPr lvl="1"/>
            <a:r>
              <a:rPr lang="nl-BE" sz="2000" dirty="0" smtClean="0"/>
              <a:t>Have verying health conditions</a:t>
            </a:r>
          </a:p>
          <a:p>
            <a:pPr lvl="1"/>
            <a:r>
              <a:rPr lang="nl-BE" sz="2000" dirty="0" smtClean="0"/>
              <a:t>Can be sensitive to EM fields</a:t>
            </a:r>
          </a:p>
          <a:p>
            <a:pPr lvl="1"/>
            <a:r>
              <a:rPr lang="nl-BE" sz="2000" dirty="0" smtClean="0"/>
              <a:t>Are exposured to circumstances that are unknown by the indivdual</a:t>
            </a:r>
          </a:p>
          <a:p>
            <a:pPr lvl="1"/>
            <a:r>
              <a:rPr lang="nl-BE" sz="2000" dirty="0" smtClean="0"/>
              <a:t>Do not take </a:t>
            </a:r>
            <a:r>
              <a:rPr lang="en-US" sz="2000" dirty="0" smtClean="0"/>
              <a:t>appropriate precautions</a:t>
            </a:r>
          </a:p>
          <a:p>
            <a:r>
              <a:rPr lang="nl-BE" sz="2400" dirty="0">
                <a:sym typeface="Wingdings" pitchFamily="2" charset="2"/>
              </a:rPr>
              <a:t>Selected safety factors</a:t>
            </a:r>
          </a:p>
          <a:p>
            <a:pPr lvl="1"/>
            <a:r>
              <a:rPr lang="nl-BE" sz="2000" dirty="0">
                <a:sym typeface="Wingdings" pitchFamily="2" charset="2"/>
              </a:rPr>
              <a:t>10 for occupational exposure</a:t>
            </a:r>
          </a:p>
          <a:p>
            <a:pPr lvl="1"/>
            <a:r>
              <a:rPr lang="nl-BE" sz="2000" dirty="0">
                <a:sym typeface="Wingdings" pitchFamily="2" charset="2"/>
              </a:rPr>
              <a:t>50 for general public</a:t>
            </a:r>
            <a:endParaRPr lang="nl-BE" dirty="0">
              <a:sym typeface="Wingdings" pitchFamily="2" charset="2"/>
            </a:endParaRPr>
          </a:p>
          <a:p>
            <a:r>
              <a:rPr lang="en-US" sz="2400" dirty="0" smtClean="0"/>
              <a:t>NOT EU definition of workers….</a:t>
            </a:r>
            <a:endParaRPr lang="nl-B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05112" y="381000"/>
            <a:ext cx="6003952" cy="492125"/>
          </a:xfrm>
        </p:spPr>
        <p:txBody>
          <a:bodyPr/>
          <a:lstStyle/>
          <a:p>
            <a:r>
              <a:rPr lang="en-US" sz="2000" dirty="0" smtClean="0"/>
              <a:t>Basic restrictions for EM fields up to 10 </a:t>
            </a:r>
            <a:r>
              <a:rPr lang="en-US" sz="2000" dirty="0"/>
              <a:t>GHz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47638" y="1751013"/>
            <a:ext cx="9637713" cy="3897312"/>
            <a:chOff x="42" y="1103"/>
            <a:chExt cx="6071" cy="2455"/>
          </a:xfrm>
        </p:grpSpPr>
        <p:sp>
          <p:nvSpPr>
            <p:cNvPr id="288773" name="Rectangle 5"/>
            <p:cNvSpPr>
              <a:spLocks noChangeArrowheads="1"/>
            </p:cNvSpPr>
            <p:nvPr/>
          </p:nvSpPr>
          <p:spPr bwMode="auto">
            <a:xfrm>
              <a:off x="42" y="1103"/>
              <a:ext cx="6042" cy="244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8774" name="Line 6"/>
            <p:cNvSpPr>
              <a:spLocks noChangeShapeType="1"/>
            </p:cNvSpPr>
            <p:nvPr/>
          </p:nvSpPr>
          <p:spPr bwMode="auto">
            <a:xfrm flipH="1">
              <a:off x="1021" y="1103"/>
              <a:ext cx="0" cy="24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8775" name="Line 7"/>
            <p:cNvSpPr>
              <a:spLocks noChangeShapeType="1"/>
            </p:cNvSpPr>
            <p:nvPr/>
          </p:nvSpPr>
          <p:spPr bwMode="auto">
            <a:xfrm flipH="1">
              <a:off x="2094" y="1105"/>
              <a:ext cx="0" cy="24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8776" name="Line 8"/>
            <p:cNvSpPr>
              <a:spLocks noChangeShapeType="1"/>
            </p:cNvSpPr>
            <p:nvPr/>
          </p:nvSpPr>
          <p:spPr bwMode="auto">
            <a:xfrm flipH="1">
              <a:off x="3278" y="1106"/>
              <a:ext cx="0" cy="24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8777" name="Line 9"/>
            <p:cNvSpPr>
              <a:spLocks noChangeShapeType="1"/>
            </p:cNvSpPr>
            <p:nvPr/>
          </p:nvSpPr>
          <p:spPr bwMode="auto">
            <a:xfrm flipH="1">
              <a:off x="4231" y="1107"/>
              <a:ext cx="0" cy="24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8778" name="Line 10"/>
            <p:cNvSpPr>
              <a:spLocks noChangeShapeType="1"/>
            </p:cNvSpPr>
            <p:nvPr/>
          </p:nvSpPr>
          <p:spPr bwMode="auto">
            <a:xfrm flipH="1">
              <a:off x="5246" y="1108"/>
              <a:ext cx="0" cy="24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8779" name="Text Box 11"/>
            <p:cNvSpPr txBox="1">
              <a:spLocks noChangeArrowheads="1"/>
            </p:cNvSpPr>
            <p:nvPr/>
          </p:nvSpPr>
          <p:spPr bwMode="auto">
            <a:xfrm>
              <a:off x="58" y="1151"/>
              <a:ext cx="888" cy="19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Exposure</a:t>
              </a:r>
            </a:p>
            <a:p>
              <a:r>
                <a:rPr lang="en-US" sz="1600" dirty="0" smtClean="0"/>
                <a:t>Characteristics</a:t>
              </a:r>
            </a:p>
            <a:p>
              <a:endParaRPr lang="en-US" sz="1500" dirty="0"/>
            </a:p>
            <a:p>
              <a:endParaRPr lang="en-US" sz="1500" dirty="0"/>
            </a:p>
            <a:p>
              <a:r>
                <a:rPr lang="en-US" sz="1500" dirty="0" smtClean="0"/>
                <a:t>Occupational</a:t>
              </a:r>
            </a:p>
            <a:p>
              <a:r>
                <a:rPr lang="en-US" sz="1500" dirty="0" smtClean="0"/>
                <a:t>exposure</a:t>
              </a:r>
              <a:endParaRPr lang="en-US" sz="1500" dirty="0"/>
            </a:p>
            <a:p>
              <a:endParaRPr lang="en-US" sz="1500" dirty="0"/>
            </a:p>
            <a:p>
              <a:endParaRPr lang="en-US" sz="1500" dirty="0"/>
            </a:p>
            <a:p>
              <a:endParaRPr lang="en-US" sz="1500" dirty="0"/>
            </a:p>
            <a:p>
              <a:endParaRPr lang="en-US" sz="1500" dirty="0"/>
            </a:p>
            <a:p>
              <a:r>
                <a:rPr lang="en-US" sz="1500" dirty="0" smtClean="0"/>
                <a:t>Exposure</a:t>
              </a:r>
            </a:p>
            <a:p>
              <a:r>
                <a:rPr lang="en-US" sz="1500" dirty="0" smtClean="0"/>
                <a:t>Of the general</a:t>
              </a:r>
            </a:p>
            <a:p>
              <a:r>
                <a:rPr lang="en-US" sz="1500" dirty="0" smtClean="0"/>
                <a:t>public</a:t>
              </a:r>
              <a:endParaRPr lang="en-US" sz="1500" dirty="0"/>
            </a:p>
          </p:txBody>
        </p:sp>
        <p:sp>
          <p:nvSpPr>
            <p:cNvPr id="288780" name="Text Box 12"/>
            <p:cNvSpPr txBox="1">
              <a:spLocks noChangeArrowheads="1"/>
            </p:cNvSpPr>
            <p:nvPr/>
          </p:nvSpPr>
          <p:spPr bwMode="auto">
            <a:xfrm>
              <a:off x="1043" y="1143"/>
              <a:ext cx="1032" cy="238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500" dirty="0" smtClean="0"/>
                <a:t>Frequency range</a:t>
              </a:r>
              <a:endParaRPr lang="en-US" sz="1500" dirty="0"/>
            </a:p>
            <a:p>
              <a:pPr algn="ctr"/>
              <a:endParaRPr lang="en-US" sz="1500" dirty="0"/>
            </a:p>
            <a:p>
              <a:pPr algn="ctr"/>
              <a:endParaRPr lang="en-US" sz="1500" dirty="0"/>
            </a:p>
            <a:p>
              <a:pPr algn="ctr"/>
              <a:endParaRPr lang="en-US" sz="1500" dirty="0"/>
            </a:p>
            <a:p>
              <a:pPr algn="ctr"/>
              <a:r>
                <a:rPr lang="en-US" sz="1500" dirty="0"/>
                <a:t>up to 1 Hz</a:t>
              </a:r>
            </a:p>
            <a:p>
              <a:pPr algn="ctr"/>
              <a:r>
                <a:rPr lang="en-US" sz="1500" dirty="0"/>
                <a:t>1 - 4 Hz</a:t>
              </a:r>
            </a:p>
            <a:p>
              <a:pPr algn="ctr"/>
              <a:r>
                <a:rPr lang="en-US" sz="1500" dirty="0"/>
                <a:t>4 Hz - 1 kHz</a:t>
              </a:r>
            </a:p>
            <a:p>
              <a:pPr algn="ctr"/>
              <a:r>
                <a:rPr lang="en-US" sz="1500" dirty="0"/>
                <a:t>1 - 100 kHz</a:t>
              </a:r>
            </a:p>
            <a:p>
              <a:pPr algn="ctr"/>
              <a:r>
                <a:rPr lang="en-US" sz="1500" dirty="0"/>
                <a:t>100 kHz - 10 MHz</a:t>
              </a:r>
            </a:p>
            <a:p>
              <a:pPr algn="ctr"/>
              <a:r>
                <a:rPr lang="en-US" sz="1500" dirty="0"/>
                <a:t>10 MHz - 10 GHz</a:t>
              </a:r>
            </a:p>
            <a:p>
              <a:pPr algn="ctr"/>
              <a:r>
                <a:rPr lang="en-US" sz="1500" dirty="0"/>
                <a:t>up to 1 Hz</a:t>
              </a:r>
            </a:p>
            <a:p>
              <a:pPr algn="ctr"/>
              <a:r>
                <a:rPr lang="en-US" sz="1500" dirty="0"/>
                <a:t>1 - 4 Hz</a:t>
              </a:r>
            </a:p>
            <a:p>
              <a:pPr algn="ctr"/>
              <a:r>
                <a:rPr lang="en-US" sz="1500" dirty="0"/>
                <a:t>4 Hz - 1 kHz</a:t>
              </a:r>
            </a:p>
            <a:p>
              <a:pPr algn="ctr"/>
              <a:r>
                <a:rPr lang="en-US" sz="1500" dirty="0"/>
                <a:t>1 - 100 kHz</a:t>
              </a:r>
            </a:p>
            <a:p>
              <a:pPr algn="ctr"/>
              <a:r>
                <a:rPr lang="en-US" sz="1500" dirty="0"/>
                <a:t>100 kHz - 10 MHz</a:t>
              </a:r>
            </a:p>
            <a:p>
              <a:pPr algn="ctr"/>
              <a:r>
                <a:rPr lang="en-US" sz="1500" dirty="0"/>
                <a:t>10 MHz - 10 GHz</a:t>
              </a:r>
            </a:p>
          </p:txBody>
        </p:sp>
        <p:sp>
          <p:nvSpPr>
            <p:cNvPr id="288781" name="Text Box 13"/>
            <p:cNvSpPr txBox="1">
              <a:spLocks noChangeArrowheads="1"/>
            </p:cNvSpPr>
            <p:nvPr/>
          </p:nvSpPr>
          <p:spPr bwMode="auto">
            <a:xfrm>
              <a:off x="2154" y="1143"/>
              <a:ext cx="1068" cy="238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500" dirty="0" smtClean="0"/>
                <a:t>Current density for </a:t>
              </a:r>
              <a:br>
                <a:rPr lang="en-US" sz="1500" dirty="0" smtClean="0"/>
              </a:br>
              <a:r>
                <a:rPr lang="en-US" sz="1500" dirty="0" smtClean="0"/>
                <a:t>head and trunk</a:t>
              </a:r>
              <a:endParaRPr lang="en-US" sz="1500" dirty="0"/>
            </a:p>
            <a:p>
              <a:pPr algn="ctr"/>
              <a:r>
                <a:rPr lang="en-US" sz="1500" dirty="0"/>
                <a:t>(</a:t>
              </a:r>
              <a:r>
                <a:rPr lang="en-US" sz="1500" dirty="0" err="1"/>
                <a:t>mA</a:t>
              </a:r>
              <a:r>
                <a:rPr lang="en-US" sz="1500" dirty="0"/>
                <a:t> m</a:t>
              </a:r>
              <a:r>
                <a:rPr lang="en-US" sz="1500" baseline="40000" dirty="0"/>
                <a:t>-2</a:t>
              </a:r>
              <a:r>
                <a:rPr lang="en-US" sz="1500" dirty="0"/>
                <a:t>) (</a:t>
              </a:r>
              <a:r>
                <a:rPr lang="en-US" sz="1500" dirty="0" err="1"/>
                <a:t>rms</a:t>
              </a:r>
              <a:r>
                <a:rPr lang="en-US" sz="1500" dirty="0"/>
                <a:t>)</a:t>
              </a:r>
            </a:p>
            <a:p>
              <a:pPr algn="ctr"/>
              <a:endParaRPr lang="en-US" sz="1500" dirty="0"/>
            </a:p>
            <a:p>
              <a:pPr algn="ctr"/>
              <a:r>
                <a:rPr lang="en-US" sz="1500" dirty="0"/>
                <a:t>40</a:t>
              </a:r>
            </a:p>
            <a:p>
              <a:pPr algn="ctr"/>
              <a:r>
                <a:rPr lang="en-US" sz="1500" dirty="0"/>
                <a:t>40/f</a:t>
              </a:r>
            </a:p>
            <a:p>
              <a:pPr algn="ctr"/>
              <a:r>
                <a:rPr lang="en-US" sz="1500" dirty="0"/>
                <a:t>10</a:t>
              </a:r>
            </a:p>
            <a:p>
              <a:pPr algn="ctr"/>
              <a:r>
                <a:rPr lang="en-US" sz="1500" dirty="0"/>
                <a:t>f/100</a:t>
              </a:r>
            </a:p>
            <a:p>
              <a:pPr algn="ctr"/>
              <a:r>
                <a:rPr lang="en-US" sz="1500" dirty="0"/>
                <a:t>f/100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8</a:t>
              </a:r>
            </a:p>
            <a:p>
              <a:pPr algn="ctr"/>
              <a:r>
                <a:rPr lang="en-US" sz="1500" dirty="0"/>
                <a:t>8/f</a:t>
              </a:r>
            </a:p>
            <a:p>
              <a:pPr algn="ctr"/>
              <a:r>
                <a:rPr lang="en-US" sz="1500" dirty="0"/>
                <a:t>2</a:t>
              </a:r>
            </a:p>
            <a:p>
              <a:pPr algn="ctr"/>
              <a:r>
                <a:rPr lang="en-US" sz="1500" dirty="0"/>
                <a:t>f/500</a:t>
              </a:r>
            </a:p>
            <a:p>
              <a:pPr algn="ctr"/>
              <a:r>
                <a:rPr lang="en-US" sz="1500" dirty="0"/>
                <a:t>f/500</a:t>
              </a:r>
            </a:p>
            <a:p>
              <a:pPr algn="ctr"/>
              <a:r>
                <a:rPr lang="en-US" sz="1500" dirty="0"/>
                <a:t>-</a:t>
              </a:r>
            </a:p>
          </p:txBody>
        </p:sp>
        <p:sp>
          <p:nvSpPr>
            <p:cNvPr id="288782" name="Text Box 14"/>
            <p:cNvSpPr txBox="1">
              <a:spLocks noChangeArrowheads="1"/>
            </p:cNvSpPr>
            <p:nvPr/>
          </p:nvSpPr>
          <p:spPr bwMode="auto">
            <a:xfrm>
              <a:off x="3378" y="1143"/>
              <a:ext cx="795" cy="238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500" dirty="0" smtClean="0"/>
                <a:t>Whole-body</a:t>
              </a:r>
            </a:p>
            <a:p>
              <a:pPr algn="ctr"/>
              <a:r>
                <a:rPr lang="en-US" sz="1500" dirty="0" smtClean="0"/>
                <a:t>Average SAR</a:t>
              </a:r>
              <a:endParaRPr lang="en-US" sz="1500" dirty="0"/>
            </a:p>
            <a:p>
              <a:pPr algn="ctr"/>
              <a:r>
                <a:rPr lang="en-US" sz="1500" dirty="0"/>
                <a:t>SAR (W kg</a:t>
              </a:r>
              <a:r>
                <a:rPr lang="en-US" sz="1500" baseline="40000" dirty="0"/>
                <a:t>-1</a:t>
              </a:r>
              <a:r>
                <a:rPr lang="en-US" sz="1500" dirty="0"/>
                <a:t>)</a:t>
              </a:r>
            </a:p>
            <a:p>
              <a:pPr algn="ctr"/>
              <a:endParaRPr lang="en-US" sz="1500" dirty="0"/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0.4</a:t>
              </a:r>
            </a:p>
            <a:p>
              <a:pPr algn="ctr"/>
              <a:r>
                <a:rPr lang="en-US" sz="1500" dirty="0"/>
                <a:t>0.4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0.08</a:t>
              </a:r>
            </a:p>
            <a:p>
              <a:pPr algn="ctr"/>
              <a:r>
                <a:rPr lang="en-US" sz="1500" dirty="0"/>
                <a:t>0.08</a:t>
              </a:r>
            </a:p>
          </p:txBody>
        </p:sp>
        <p:sp>
          <p:nvSpPr>
            <p:cNvPr id="288783" name="Text Box 15"/>
            <p:cNvSpPr txBox="1">
              <a:spLocks noChangeArrowheads="1"/>
            </p:cNvSpPr>
            <p:nvPr/>
          </p:nvSpPr>
          <p:spPr bwMode="auto">
            <a:xfrm>
              <a:off x="4279" y="1143"/>
              <a:ext cx="916" cy="238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500" dirty="0" smtClean="0"/>
                <a:t>Localized </a:t>
              </a:r>
              <a:r>
                <a:rPr lang="en-US" sz="1500" dirty="0"/>
                <a:t>SAR</a:t>
              </a:r>
            </a:p>
            <a:p>
              <a:pPr algn="ctr"/>
              <a:r>
                <a:rPr lang="en-US" sz="1500" dirty="0" smtClean="0"/>
                <a:t>(head and trunk)</a:t>
              </a:r>
              <a:endParaRPr lang="en-US" sz="1500" dirty="0"/>
            </a:p>
            <a:p>
              <a:pPr algn="ctr"/>
              <a:r>
                <a:rPr lang="en-US" sz="1500" dirty="0"/>
                <a:t>(W kg</a:t>
              </a:r>
              <a:r>
                <a:rPr lang="en-US" sz="1500" baseline="40000" dirty="0"/>
                <a:t>-1</a:t>
              </a:r>
              <a:r>
                <a:rPr lang="en-US" sz="1500" dirty="0"/>
                <a:t>)</a:t>
              </a:r>
            </a:p>
            <a:p>
              <a:pPr algn="ctr"/>
              <a:endParaRPr lang="en-US" sz="1500" dirty="0"/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10</a:t>
              </a:r>
            </a:p>
            <a:p>
              <a:pPr algn="ctr"/>
              <a:r>
                <a:rPr lang="en-US" sz="1500" dirty="0"/>
                <a:t>10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2</a:t>
              </a:r>
            </a:p>
            <a:p>
              <a:pPr algn="ctr"/>
              <a:r>
                <a:rPr lang="en-US" sz="1500" dirty="0"/>
                <a:t>2</a:t>
              </a:r>
            </a:p>
          </p:txBody>
        </p:sp>
        <p:sp>
          <p:nvSpPr>
            <p:cNvPr id="288784" name="Text Box 16"/>
            <p:cNvSpPr txBox="1">
              <a:spLocks noChangeArrowheads="1"/>
            </p:cNvSpPr>
            <p:nvPr/>
          </p:nvSpPr>
          <p:spPr bwMode="auto">
            <a:xfrm>
              <a:off x="5254" y="1143"/>
              <a:ext cx="859" cy="238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500" dirty="0" smtClean="0"/>
                <a:t>Localized </a:t>
              </a:r>
              <a:r>
                <a:rPr lang="en-US" sz="1500" dirty="0"/>
                <a:t>SAR</a:t>
              </a:r>
            </a:p>
            <a:p>
              <a:pPr algn="ctr"/>
              <a:r>
                <a:rPr lang="en-US" sz="1500" dirty="0" smtClean="0"/>
                <a:t>(limbs)</a:t>
              </a:r>
              <a:endParaRPr lang="en-US" sz="1500" dirty="0"/>
            </a:p>
            <a:p>
              <a:pPr algn="ctr"/>
              <a:r>
                <a:rPr lang="en-US" sz="1500" dirty="0"/>
                <a:t>(W kg</a:t>
              </a:r>
              <a:r>
                <a:rPr lang="en-US" sz="1500" baseline="40000" dirty="0"/>
                <a:t>-1</a:t>
              </a:r>
              <a:r>
                <a:rPr lang="en-US" sz="1500" dirty="0"/>
                <a:t>)</a:t>
              </a:r>
            </a:p>
            <a:p>
              <a:pPr algn="ctr"/>
              <a:endParaRPr lang="en-US" sz="1500" dirty="0"/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20</a:t>
              </a:r>
            </a:p>
            <a:p>
              <a:pPr algn="ctr"/>
              <a:r>
                <a:rPr lang="en-US" sz="1500" dirty="0"/>
                <a:t>20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-</a:t>
              </a:r>
            </a:p>
            <a:p>
              <a:pPr algn="ctr"/>
              <a:r>
                <a:rPr lang="en-US" sz="1500" dirty="0"/>
                <a:t>4</a:t>
              </a:r>
            </a:p>
            <a:p>
              <a:pPr algn="ctr"/>
              <a:r>
                <a:rPr lang="en-US" sz="1500" dirty="0"/>
                <a:t>4</a:t>
              </a:r>
            </a:p>
          </p:txBody>
        </p:sp>
        <p:sp>
          <p:nvSpPr>
            <p:cNvPr id="288785" name="Line 17"/>
            <p:cNvSpPr>
              <a:spLocks noChangeShapeType="1"/>
            </p:cNvSpPr>
            <p:nvPr/>
          </p:nvSpPr>
          <p:spPr bwMode="auto">
            <a:xfrm>
              <a:off x="42" y="1671"/>
              <a:ext cx="60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7" name="Rectangle 5"/>
          <p:cNvSpPr txBox="1">
            <a:spLocks noChangeArrowheads="1"/>
          </p:cNvSpPr>
          <p:nvPr/>
        </p:nvSpPr>
        <p:spPr bwMode="auto">
          <a:xfrm>
            <a:off x="1073150" y="1066800"/>
            <a:ext cx="841692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2575" marR="0" lvl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A1E6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ICNIRP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1998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e_Intec">
  <a:themeElements>
    <a:clrScheme name="presentatie_Intec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e_Inte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b" anchorCtr="1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presentatie_Inte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_Inte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_Inte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_Inte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_Inte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_Inte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_Inte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wica_v0[1].2</Template>
  <TotalTime>128446</TotalTime>
  <Words>1253</Words>
  <Application>Microsoft Office PowerPoint</Application>
  <PresentationFormat>Custom</PresentationFormat>
  <Paragraphs>318</Paragraphs>
  <Slides>22</Slides>
  <Notes>22</Notes>
  <HiddenSlides>5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presentatie_Intec</vt:lpstr>
      <vt:lpstr>Equation</vt:lpstr>
      <vt:lpstr>Photo Editor Photo</vt:lpstr>
      <vt:lpstr>PowerPoint Presentation</vt:lpstr>
      <vt:lpstr>What is intention of norms for EM-fields?</vt:lpstr>
      <vt:lpstr>International organisations developing exposure guidelines</vt:lpstr>
      <vt:lpstr>Definition basic restriction</vt:lpstr>
      <vt:lpstr>Definition reference level</vt:lpstr>
      <vt:lpstr>PowerPoint Presentation</vt:lpstr>
      <vt:lpstr>Summary scientific basis for basic restrictions</vt:lpstr>
      <vt:lpstr>Difference general public – occupational exposure in norms</vt:lpstr>
      <vt:lpstr>Basic restrictions for EM fields up to 10 GHz</vt:lpstr>
      <vt:lpstr>PowerPoint Presentation</vt:lpstr>
      <vt:lpstr>European directive for workers</vt:lpstr>
      <vt:lpstr>Framework directive 1989/391/EEC</vt:lpstr>
      <vt:lpstr>EMF directive (1)</vt:lpstr>
      <vt:lpstr>EMF directive (2)</vt:lpstr>
      <vt:lpstr>Working place?</vt:lpstr>
      <vt:lpstr>Why delay of implementation date?</vt:lpstr>
      <vt:lpstr>Content of the new Directive (preview)</vt:lpstr>
      <vt:lpstr>Measures</vt:lpstr>
      <vt:lpstr>Health effects ELV 100 kHz to 6 GHz and 6 GHz to 300 GHz</vt:lpstr>
      <vt:lpstr>Sensory effects limit ELV from 0,3 GHz to 6 GHz  avoiding auditory effects caused by  pulsed micowave exposure of the head</vt:lpstr>
      <vt:lpstr>Action levels for exposure to electric and magnetic fields  100 kHz to 300 GHz</vt:lpstr>
      <vt:lpstr>Questions?</vt:lpstr>
    </vt:vector>
  </TitlesOfParts>
  <Company>INTEC-RUG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6</dc:title>
  <dc:creator>Wout Joseph</dc:creator>
  <cp:lastModifiedBy>admin_wjoseph</cp:lastModifiedBy>
  <cp:revision>1324</cp:revision>
  <cp:lastPrinted>2013-01-22T08:04:09Z</cp:lastPrinted>
  <dcterms:created xsi:type="dcterms:W3CDTF">2002-04-17T07:40:31Z</dcterms:created>
  <dcterms:modified xsi:type="dcterms:W3CDTF">2013-03-14T07:10:10Z</dcterms:modified>
</cp:coreProperties>
</file>