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665" r:id="rId1"/>
  </p:sldMasterIdLst>
  <p:notesMasterIdLst>
    <p:notesMasterId r:id="rId16"/>
  </p:notesMasterIdLst>
  <p:handoutMasterIdLst>
    <p:handoutMasterId r:id="rId17"/>
  </p:handoutMasterIdLst>
  <p:sldIdLst>
    <p:sldId id="342" r:id="rId2"/>
    <p:sldId id="481" r:id="rId3"/>
    <p:sldId id="485" r:id="rId4"/>
    <p:sldId id="482" r:id="rId5"/>
    <p:sldId id="484" r:id="rId6"/>
    <p:sldId id="483" r:id="rId7"/>
    <p:sldId id="493" r:id="rId8"/>
    <p:sldId id="494" r:id="rId9"/>
    <p:sldId id="404" r:id="rId10"/>
    <p:sldId id="345" r:id="rId11"/>
    <p:sldId id="495" r:id="rId12"/>
    <p:sldId id="486" r:id="rId13"/>
    <p:sldId id="488" r:id="rId14"/>
    <p:sldId id="489" r:id="rId15"/>
  </p:sldIdLst>
  <p:sldSz cx="9902825" cy="6858000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FF99"/>
    <a:srgbClr val="66FF99"/>
    <a:srgbClr val="CCFFCC"/>
    <a:srgbClr val="00FF00"/>
    <a:srgbClr val="FF9933"/>
    <a:srgbClr val="0000FF"/>
    <a:srgbClr val="3399FF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76805" autoAdjust="0"/>
  </p:normalViewPr>
  <p:slideViewPr>
    <p:cSldViewPr>
      <p:cViewPr>
        <p:scale>
          <a:sx n="61" d="100"/>
          <a:sy n="61" d="100"/>
        </p:scale>
        <p:origin x="-612" y="-72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10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5479" cy="51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94" tIns="50047" rIns="100094" bIns="50047" numCol="1" anchor="t" anchorCtr="0" compatLnSpc="1">
            <a:prstTxWarp prst="textNoShape">
              <a:avLst/>
            </a:prstTxWarp>
          </a:bodyPr>
          <a:lstStyle>
            <a:lvl1pPr defTabSz="1000601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822" y="1"/>
            <a:ext cx="3075478" cy="51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94" tIns="50047" rIns="100094" bIns="50047" numCol="1" anchor="t" anchorCtr="0" compatLnSpc="1">
            <a:prstTxWarp prst="textNoShape">
              <a:avLst/>
            </a:prstTxWarp>
          </a:bodyPr>
          <a:lstStyle>
            <a:lvl1pPr algn="r" defTabSz="1000601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0755"/>
            <a:ext cx="3075479" cy="51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94" tIns="50047" rIns="100094" bIns="50047" numCol="1" anchor="b" anchorCtr="0" compatLnSpc="1">
            <a:prstTxWarp prst="textNoShape">
              <a:avLst/>
            </a:prstTxWarp>
          </a:bodyPr>
          <a:lstStyle>
            <a:lvl1pPr defTabSz="1000601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822" y="9720755"/>
            <a:ext cx="3075478" cy="51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094" tIns="50047" rIns="100094" bIns="50047" numCol="1" anchor="b" anchorCtr="0" compatLnSpc="1">
            <a:prstTxWarp prst="textNoShape">
              <a:avLst/>
            </a:prstTxWarp>
          </a:bodyPr>
          <a:lstStyle>
            <a:lvl1pPr algn="r" defTabSz="1000601" eaLnBrk="0" hangingPunct="0">
              <a:defRPr sz="1400"/>
            </a:lvl1pPr>
          </a:lstStyle>
          <a:p>
            <a:pPr>
              <a:defRPr/>
            </a:pPr>
            <a:fld id="{240F68D2-5A52-4835-8A18-1E32C0262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22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5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7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2015"/>
            <a:ext cx="5680103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7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7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5" y="9720755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92" tIns="48596" rIns="97192" bIns="4859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>
              <a:defRPr/>
            </a:pPr>
            <a:fld id="{BF20CF2E-C600-43B2-8A17-D43D9E003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74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96EC8-94E0-4CE2-8EE5-7A67CB0B6AAD}" type="slidenum">
              <a:rPr lang="en-US"/>
              <a:pPr/>
              <a:t>2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22313"/>
            <a:ext cx="5662612" cy="3922712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4" y="5019676"/>
            <a:ext cx="5997576" cy="4608512"/>
          </a:xfrm>
          <a:ln/>
        </p:spPr>
        <p:txBody>
          <a:bodyPr lIns="98731" tIns="49365" rIns="98731" bIns="49365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96EC8-94E0-4CE2-8EE5-7A67CB0B6AAD}" type="slidenum">
              <a:rPr lang="en-US"/>
              <a:pPr/>
              <a:t>3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22313"/>
            <a:ext cx="5662612" cy="3922712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4" y="5019676"/>
            <a:ext cx="5997576" cy="4608512"/>
          </a:xfrm>
          <a:ln/>
        </p:spPr>
        <p:txBody>
          <a:bodyPr lIns="98731" tIns="49365" rIns="98731" bIns="49365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96EC8-94E0-4CE2-8EE5-7A67CB0B6AAD}" type="slidenum">
              <a:rPr lang="en-US"/>
              <a:pPr/>
              <a:t>4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22313"/>
            <a:ext cx="5662612" cy="3922712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4" y="5019676"/>
            <a:ext cx="5997576" cy="4608512"/>
          </a:xfrm>
          <a:ln/>
        </p:spPr>
        <p:txBody>
          <a:bodyPr lIns="98731" tIns="49365" rIns="98731" bIns="49365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96EC8-94E0-4CE2-8EE5-7A67CB0B6AAD}" type="slidenum">
              <a:rPr lang="en-US"/>
              <a:pPr/>
              <a:t>6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22313"/>
            <a:ext cx="5662612" cy="3922712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4" y="5019676"/>
            <a:ext cx="5997576" cy="4608512"/>
          </a:xfrm>
          <a:ln/>
        </p:spPr>
        <p:txBody>
          <a:bodyPr lIns="98731" tIns="49365" rIns="98731" bIns="49365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96EC8-94E0-4CE2-8EE5-7A67CB0B6AAD}" type="slidenum">
              <a:rPr lang="en-US"/>
              <a:pPr/>
              <a:t>7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22313"/>
            <a:ext cx="5662612" cy="3922712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4" y="5019676"/>
            <a:ext cx="5997576" cy="4608512"/>
          </a:xfrm>
          <a:ln/>
        </p:spPr>
        <p:txBody>
          <a:bodyPr lIns="98731" tIns="49365" rIns="98731" bIns="49365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96EC8-94E0-4CE2-8EE5-7A67CB0B6AAD}" type="slidenum">
              <a:rPr lang="en-US"/>
              <a:pPr/>
              <a:t>8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22313"/>
            <a:ext cx="5662612" cy="3922712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4" y="5019676"/>
            <a:ext cx="5997576" cy="4608512"/>
          </a:xfrm>
          <a:ln/>
        </p:spPr>
        <p:txBody>
          <a:bodyPr lIns="98731" tIns="49365" rIns="98731" bIns="49365"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96EC8-94E0-4CE2-8EE5-7A67CB0B6AAD}" type="slidenum">
              <a:rPr lang="en-US"/>
              <a:pPr/>
              <a:t>11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22313"/>
            <a:ext cx="5662612" cy="3922712"/>
          </a:xfrm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4" y="5019676"/>
            <a:ext cx="5997576" cy="4608512"/>
          </a:xfrm>
          <a:ln/>
        </p:spPr>
        <p:txBody>
          <a:bodyPr lIns="98731" tIns="49365" rIns="98731" bIns="49365"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1103313" y="6172200"/>
            <a:ext cx="8386762" cy="0"/>
          </a:xfrm>
          <a:prstGeom prst="line">
            <a:avLst/>
          </a:prstGeom>
          <a:noFill/>
          <a:ln w="19050">
            <a:solidFill>
              <a:srgbClr val="0A1E6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6" descr="t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304800"/>
            <a:ext cx="93472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8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03313" y="2286000"/>
            <a:ext cx="8386762" cy="1719263"/>
          </a:xfrm>
          <a:solidFill>
            <a:srgbClr val="EAEAEA"/>
          </a:solidFill>
        </p:spPr>
        <p:txBody>
          <a:bodyPr/>
          <a:lstStyle>
            <a:lvl1pPr>
              <a:defRPr sz="3200" b="1">
                <a:solidFill>
                  <a:srgbClr val="5F5F5F"/>
                </a:solidFill>
              </a:defRPr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03313" y="4005263"/>
            <a:ext cx="8386762" cy="1633537"/>
          </a:xfrm>
          <a:solidFill>
            <a:srgbClr val="EAEAEA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b="0"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8" name="Tijdelijke aanduiding voor dianumm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p. </a:t>
            </a:r>
            <a:fld id="{170FD781-4241-4F13-90C3-F9FE0B04883B}" type="slidenum">
              <a:rPr lang="nl-NL"/>
              <a:pPr>
                <a:defRPr/>
              </a:pPr>
              <a:t>‹#›</a:t>
            </a:fld>
            <a:r>
              <a:rPr lang="nl-NL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0" y="5524366"/>
            <a:ext cx="1289733" cy="6478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p. </a:t>
            </a:r>
            <a:fld id="{84D7AFE3-6D41-40B4-A95B-9EA24B455D9A}" type="slidenum">
              <a:rPr lang="nl-NL"/>
              <a:pPr>
                <a:defRPr/>
              </a:pPr>
              <a:t>‹#›</a:t>
            </a:fld>
            <a:r>
              <a:rPr lang="nl-NL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6638" y="381000"/>
            <a:ext cx="210343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3150" y="381000"/>
            <a:ext cx="616108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p. </a:t>
            </a:r>
            <a:fld id="{87651C5D-D535-4D6A-8DCB-AE332E8D9460}" type="slidenum">
              <a:rPr lang="nl-NL"/>
              <a:pPr>
                <a:defRPr/>
              </a:pPr>
              <a:t>‹#›</a:t>
            </a:fld>
            <a:r>
              <a:rPr lang="nl-NL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113" y="381000"/>
            <a:ext cx="5281612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3150" y="1066800"/>
            <a:ext cx="4132263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357813" y="1066800"/>
            <a:ext cx="4132262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p. </a:t>
            </a:r>
            <a:fld id="{FCC2CAC4-D54A-4D31-A389-FD942CA443C3}" type="slidenum">
              <a:rPr lang="nl-NL"/>
              <a:pPr>
                <a:defRPr/>
              </a:pPr>
              <a:t>‹#›</a:t>
            </a:fld>
            <a:r>
              <a:rPr lang="nl-NL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113" y="381000"/>
            <a:ext cx="5281612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3150" y="1066800"/>
            <a:ext cx="4132263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7813" y="1066800"/>
            <a:ext cx="4132262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p. </a:t>
            </a:r>
            <a:fld id="{2CFB7610-A45A-4F39-821D-7CCC3085E6D4}" type="slidenum">
              <a:rPr lang="nl-NL"/>
              <a:pPr>
                <a:defRPr/>
              </a:pPr>
              <a:t>‹#›</a:t>
            </a:fld>
            <a:r>
              <a:rPr lang="nl-NL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p. </a:t>
            </a:r>
            <a:fld id="{CD5B07E9-4EC2-4D69-B5A0-8426F158D02D}" type="slidenum">
              <a:rPr lang="nl-NL"/>
              <a:pPr>
                <a:defRPr/>
              </a:pPr>
              <a:t>‹#›</a:t>
            </a:fld>
            <a:r>
              <a:rPr lang="nl-NL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p. </a:t>
            </a:r>
            <a:fld id="{0A89061F-5689-4DFE-9D5E-998E18C4EEB5}" type="slidenum">
              <a:rPr lang="nl-NL"/>
              <a:pPr>
                <a:defRPr/>
              </a:pPr>
              <a:t>‹#›</a:t>
            </a:fld>
            <a:r>
              <a:rPr lang="nl-NL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3150" y="1066800"/>
            <a:ext cx="41322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7813" y="1066800"/>
            <a:ext cx="4132262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p. </a:t>
            </a:r>
            <a:fld id="{00BA6A40-16FF-4A8E-AACD-228E44533081}" type="slidenum">
              <a:rPr lang="nl-NL"/>
              <a:pPr>
                <a:defRPr/>
              </a:pPr>
              <a:t>‹#›</a:t>
            </a:fld>
            <a:r>
              <a:rPr lang="nl-NL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p. </a:t>
            </a:r>
            <a:fld id="{98AAF7D3-881C-4D17-9B96-CB3FBF73A2AE}" type="slidenum">
              <a:rPr lang="nl-NL"/>
              <a:pPr>
                <a:defRPr/>
              </a:pPr>
              <a:t>‹#›</a:t>
            </a:fld>
            <a:r>
              <a:rPr lang="nl-NL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p. </a:t>
            </a:r>
            <a:fld id="{C2569A06-EB1C-4E10-B415-ED1261DE34C5}" type="slidenum">
              <a:rPr lang="nl-NL"/>
              <a:pPr>
                <a:defRPr/>
              </a:pPr>
              <a:t>‹#›</a:t>
            </a:fld>
            <a:r>
              <a:rPr lang="nl-NL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p. </a:t>
            </a:r>
            <a:fld id="{D7821DE1-6982-426D-87BF-2C99D4B79D53}" type="slidenum">
              <a:rPr lang="nl-NL"/>
              <a:pPr>
                <a:defRPr/>
              </a:pPr>
              <a:t>‹#›</a:t>
            </a:fld>
            <a:r>
              <a:rPr lang="nl-NL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p. </a:t>
            </a:r>
            <a:fld id="{7162A77E-87CB-49AF-ACA6-AC9DC06371B4}" type="slidenum">
              <a:rPr lang="nl-NL"/>
              <a:pPr>
                <a:defRPr/>
              </a:pPr>
              <a:t>‹#›</a:t>
            </a:fld>
            <a:r>
              <a:rPr lang="nl-NL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p. </a:t>
            </a:r>
            <a:fld id="{0A31A537-EBD6-4B91-BCE1-0F3CFCEB0F06}" type="slidenum">
              <a:rPr lang="nl-NL"/>
              <a:pPr>
                <a:defRPr/>
              </a:pPr>
              <a:t>‹#›</a:t>
            </a:fld>
            <a:r>
              <a:rPr lang="nl-NL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150" y="1066800"/>
            <a:ext cx="84169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1779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4375" y="5791200"/>
            <a:ext cx="1195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nl-NL"/>
              <a:t>p. </a:t>
            </a:r>
            <a:fld id="{9E9487DA-7E4C-4526-BD59-9CE731AA1AE2}" type="slidenum">
              <a:rPr lang="nl-NL"/>
              <a:pPr>
                <a:defRPr/>
              </a:pPr>
              <a:t>‹#›</a:t>
            </a:fld>
            <a:r>
              <a:rPr lang="nl-NL"/>
              <a:t> </a:t>
            </a:r>
          </a:p>
        </p:txBody>
      </p:sp>
      <p:sp>
        <p:nvSpPr>
          <p:cNvPr id="417797" name="Line 5"/>
          <p:cNvSpPr>
            <a:spLocks noChangeShapeType="1"/>
          </p:cNvSpPr>
          <p:nvPr/>
        </p:nvSpPr>
        <p:spPr bwMode="auto">
          <a:xfrm>
            <a:off x="1103313" y="6172200"/>
            <a:ext cx="8386762" cy="0"/>
          </a:xfrm>
          <a:prstGeom prst="line">
            <a:avLst/>
          </a:prstGeom>
          <a:noFill/>
          <a:ln w="19050">
            <a:solidFill>
              <a:srgbClr val="0A1E6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5606" name="Picture 6" descr="balk_pres_intec_spaghetti_ok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0200" y="381000"/>
            <a:ext cx="94075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805113" y="381000"/>
            <a:ext cx="528161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886" y="6172200"/>
            <a:ext cx="1101777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  <p:sldLayoutId id="2147484024" r:id="rId13"/>
    <p:sldLayoutId id="2147484025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20000"/>
        </a:spcBef>
        <a:spcAft>
          <a:spcPct val="0"/>
        </a:spcAft>
        <a:buClr>
          <a:srgbClr val="0A1E60"/>
        </a:buClr>
        <a:buSzPct val="75000"/>
        <a:buFont typeface="Wingdings" pitchFamily="2" charset="2"/>
        <a:buChar char="n"/>
        <a:defRPr sz="2800" b="1">
          <a:solidFill>
            <a:srgbClr val="5F5F5F"/>
          </a:solidFill>
          <a:latin typeface="+mn-lt"/>
          <a:ea typeface="+mn-ea"/>
          <a:cs typeface="+mn-cs"/>
        </a:defRPr>
      </a:lvl1pPr>
      <a:lvl2pPr marL="755650" indent="-282575" algn="l" rtl="0" eaLnBrk="0" fontAlgn="base" hangingPunct="0">
        <a:spcBef>
          <a:spcPct val="20000"/>
        </a:spcBef>
        <a:spcAft>
          <a:spcPct val="0"/>
        </a:spcAft>
        <a:buClr>
          <a:srgbClr val="8977BA"/>
        </a:buClr>
        <a:buSzPct val="70000"/>
        <a:buFont typeface="Wingdings" pitchFamily="2" charset="2"/>
        <a:buChar char="l"/>
        <a:defRPr sz="2400">
          <a:solidFill>
            <a:srgbClr val="5F5F5F"/>
          </a:solidFill>
          <a:latin typeface="+mn-lt"/>
        </a:defRPr>
      </a:lvl2pPr>
      <a:lvl3pPr marL="1146175" indent="-200025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w"/>
        <a:defRPr sz="2000" b="1">
          <a:solidFill>
            <a:srgbClr val="5F5F5F"/>
          </a:solidFill>
          <a:latin typeface="+mn-lt"/>
        </a:defRPr>
      </a:lvl3pPr>
      <a:lvl4pPr marL="1936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4pPr>
      <a:lvl5pPr marL="2355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5pPr>
      <a:lvl6pPr marL="28130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6pPr>
      <a:lvl7pPr marL="32702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7pPr>
      <a:lvl8pPr marL="37274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8pPr>
      <a:lvl9pPr marL="418465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Ondertitel 2"/>
          <p:cNvSpPr>
            <a:spLocks noGrp="1"/>
          </p:cNvSpPr>
          <p:nvPr>
            <p:ph type="subTitle" idx="1"/>
          </p:nvPr>
        </p:nvSpPr>
        <p:spPr>
          <a:xfrm>
            <a:off x="1028700" y="4437112"/>
            <a:ext cx="8386762" cy="1062033"/>
          </a:xfrm>
        </p:spPr>
        <p:txBody>
          <a:bodyPr/>
          <a:lstStyle/>
          <a:p>
            <a:pPr eaLnBrk="1" hangingPunct="1"/>
            <a:r>
              <a:rPr lang="en-GB" dirty="0" err="1" smtClean="0"/>
              <a:t>Leen</a:t>
            </a:r>
            <a:r>
              <a:rPr lang="en-GB" dirty="0" smtClean="0"/>
              <a:t> Verloock	</a:t>
            </a:r>
          </a:p>
          <a:p>
            <a:pPr eaLnBrk="1" hangingPunct="1"/>
            <a:r>
              <a:rPr lang="en-GB" dirty="0" smtClean="0"/>
              <a:t>Leen.Verloock@intec.ugent.be</a:t>
            </a:r>
          </a:p>
        </p:txBody>
      </p:sp>
      <p:sp>
        <p:nvSpPr>
          <p:cNvPr id="4" name="Rechthoek 3"/>
          <p:cNvSpPr/>
          <p:nvPr/>
        </p:nvSpPr>
        <p:spPr>
          <a:xfrm>
            <a:off x="522288" y="6262688"/>
            <a:ext cx="7429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Ghent University/</a:t>
            </a:r>
            <a:r>
              <a:rPr lang="en-GB" sz="1400" dirty="0" err="1" smtClean="0">
                <a:latin typeface="+mn-lt"/>
              </a:rPr>
              <a:t>iMinds</a:t>
            </a:r>
            <a:endParaRPr lang="en-GB" sz="1400" dirty="0">
              <a:latin typeface="+mn-lt"/>
            </a:endParaRPr>
          </a:p>
          <a:p>
            <a:pPr>
              <a:defRPr/>
            </a:pPr>
            <a:r>
              <a:rPr lang="en-GB" sz="1400" dirty="0">
                <a:latin typeface="+mn-lt"/>
              </a:rPr>
              <a:t>Department of Information Technology – Wireless &amp; Cable</a:t>
            </a:r>
            <a:endParaRPr lang="nl-NL" sz="1400" dirty="0">
              <a:latin typeface="+mn-lt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541337" y="1628800"/>
            <a:ext cx="9361488" cy="25003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BE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Exposure assessment / installations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kumimoji="0" lang="nl-B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B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Lille, March 14, 2013</a:t>
            </a:r>
          </a:p>
          <a:p>
            <a:pPr>
              <a:defRPr/>
            </a:pPr>
            <a:r>
              <a:rPr lang="nl-BE" kern="0" smtClean="0">
                <a:solidFill>
                  <a:srgbClr val="5F5F5F"/>
                </a:solidFill>
                <a:latin typeface="+mj-lt"/>
                <a:ea typeface="+mj-ea"/>
                <a:cs typeface="+mj-cs"/>
              </a:rPr>
              <a:t>UGent-Lille1-ASZ-SNCF</a:t>
            </a:r>
            <a:r>
              <a:rPr kumimoji="0" lang="nl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B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B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B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B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nl-BE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nl-BE" sz="3200" b="0" i="0" u="none" strike="noStrike" kern="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Exposure: general</a:t>
            </a:r>
            <a:endParaRPr lang="en-US" dirty="0"/>
          </a:p>
        </p:txBody>
      </p:sp>
      <p:sp>
        <p:nvSpPr>
          <p:cNvPr id="280583" name="Rectangle 7"/>
          <p:cNvSpPr>
            <a:spLocks noGrp="1" noChangeArrowheads="1"/>
          </p:cNvSpPr>
          <p:nvPr>
            <p:ph idx="1"/>
          </p:nvPr>
        </p:nvSpPr>
        <p:spPr>
          <a:xfrm>
            <a:off x="414908" y="980728"/>
            <a:ext cx="9077325" cy="4495800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nl-BE" dirty="0" smtClean="0"/>
              <a:t>Exposure around electric equipment</a:t>
            </a:r>
          </a:p>
          <a:p>
            <a:pPr lvl="1">
              <a:spcBef>
                <a:spcPct val="15000"/>
              </a:spcBef>
            </a:pPr>
            <a:r>
              <a:rPr lang="nl-BE" dirty="0" smtClean="0"/>
              <a:t>Measurement projects + Literature</a:t>
            </a:r>
          </a:p>
          <a:p>
            <a:pPr lvl="2">
              <a:spcBef>
                <a:spcPct val="15000"/>
              </a:spcBef>
            </a:pPr>
            <a:r>
              <a:rPr lang="nl-BE" dirty="0" smtClean="0"/>
              <a:t>Measurement projects e.g. Belgocontrol, Infrabel, BIM, FOD, LNE, ...</a:t>
            </a:r>
          </a:p>
          <a:p>
            <a:pPr lvl="2">
              <a:spcBef>
                <a:spcPct val="15000"/>
              </a:spcBef>
            </a:pPr>
            <a:r>
              <a:rPr lang="nl-BE" dirty="0" smtClean="0"/>
              <a:t>International papers and studies</a:t>
            </a:r>
          </a:p>
          <a:p>
            <a:pPr lvl="1">
              <a:spcBef>
                <a:spcPct val="15000"/>
              </a:spcBef>
            </a:pPr>
            <a:endParaRPr lang="nl-BE" dirty="0" smtClean="0"/>
          </a:p>
          <a:p>
            <a:pPr>
              <a:spcBef>
                <a:spcPct val="15000"/>
              </a:spcBef>
            </a:pPr>
            <a:r>
              <a:rPr lang="nl-BE" dirty="0" smtClean="0"/>
              <a:t>Additional measurements</a:t>
            </a:r>
          </a:p>
          <a:p>
            <a:pPr lvl="1">
              <a:spcBef>
                <a:spcPct val="15000"/>
              </a:spcBef>
            </a:pPr>
            <a:r>
              <a:rPr lang="nl-BE" dirty="0" smtClean="0"/>
              <a:t>New sources</a:t>
            </a:r>
          </a:p>
          <a:p>
            <a:pPr lvl="1">
              <a:spcBef>
                <a:spcPct val="15000"/>
              </a:spcBef>
            </a:pPr>
            <a:r>
              <a:rPr lang="nl-BE" dirty="0" smtClean="0"/>
              <a:t>Sources for which less information is available</a:t>
            </a:r>
          </a:p>
          <a:p>
            <a:pPr lvl="1">
              <a:spcBef>
                <a:spcPct val="15000"/>
              </a:spcBef>
            </a:pPr>
            <a:r>
              <a:rPr lang="nl-BE" dirty="0" smtClean="0"/>
              <a:t>Specific equipment</a:t>
            </a:r>
          </a:p>
          <a:p>
            <a:pPr lvl="2">
              <a:spcBef>
                <a:spcPct val="15000"/>
              </a:spcBef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 r="95275" b="86560"/>
          <a:stretch>
            <a:fillRect/>
          </a:stretch>
        </p:blipFill>
        <p:spPr bwMode="auto">
          <a:xfrm>
            <a:off x="9453638" y="5589240"/>
            <a:ext cx="449187" cy="798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cdn.rohde-schwarz.com/product/ts_emf/TS-EMF_front_lightbox_landscape.jpg"/>
          <p:cNvPicPr>
            <a:picLocks noChangeAspect="1" noChangeArrowheads="1"/>
          </p:cNvPicPr>
          <p:nvPr/>
        </p:nvPicPr>
        <p:blipFill>
          <a:blip r:embed="rId4" cstate="print"/>
          <a:srcRect l="26912" r="29050" b="10656"/>
          <a:stretch>
            <a:fillRect/>
          </a:stretch>
        </p:blipFill>
        <p:spPr bwMode="auto">
          <a:xfrm>
            <a:off x="7831732" y="4725144"/>
            <a:ext cx="1728192" cy="1872208"/>
          </a:xfrm>
          <a:prstGeom prst="rect">
            <a:avLst/>
          </a:prstGeom>
          <a:noFill/>
        </p:spPr>
      </p:pic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385763" y="939800"/>
            <a:ext cx="9402762" cy="776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190500" indent="-190500">
              <a:buFontTx/>
              <a:buChar char="•"/>
            </a:pPr>
            <a:endParaRPr lang="en-US" sz="1800"/>
          </a:p>
          <a:p>
            <a:pPr marL="666750" lvl="1" indent="-209550" eaLnBrk="1" hangingPunct="1">
              <a:lnSpc>
                <a:spcPct val="150000"/>
              </a:lnSpc>
            </a:pPr>
            <a:endParaRPr lang="en-US" sz="1800"/>
          </a:p>
        </p:txBody>
      </p:sp>
      <p:sp>
        <p:nvSpPr>
          <p:cNvPr id="278550" name="Rectangle 22"/>
          <p:cNvSpPr>
            <a:spLocks noGrp="1" noChangeArrowheads="1"/>
          </p:cNvSpPr>
          <p:nvPr>
            <p:ph type="title"/>
          </p:nvPr>
        </p:nvSpPr>
        <p:spPr>
          <a:xfrm>
            <a:off x="2575148" y="404664"/>
            <a:ext cx="6538787" cy="492125"/>
          </a:xfrm>
        </p:spPr>
        <p:txBody>
          <a:bodyPr/>
          <a:lstStyle/>
          <a:p>
            <a:r>
              <a:rPr lang="en-US" dirty="0" smtClean="0"/>
              <a:t>Exposure measurements</a:t>
            </a:r>
            <a:endParaRPr lang="en-US" dirty="0"/>
          </a:p>
        </p:txBody>
      </p:sp>
      <p:sp>
        <p:nvSpPr>
          <p:cNvPr id="278551" name="Rectangle 23"/>
          <p:cNvSpPr>
            <a:spLocks noGrp="1" noChangeArrowheads="1"/>
          </p:cNvSpPr>
          <p:nvPr>
            <p:ph idx="1"/>
          </p:nvPr>
        </p:nvSpPr>
        <p:spPr>
          <a:xfrm>
            <a:off x="342900" y="836712"/>
            <a:ext cx="9077325" cy="566868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Two types of measurements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Broadband measurements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Frequency range: 100 kHz – 40 GHz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Smallband measurements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Frequency range: 5 Hz – 26.5 GHz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Using different measurement devices: </a:t>
            </a:r>
          </a:p>
          <a:p>
            <a:pPr lvl="3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EHP-50C: 5 Hz – 100 kHz</a:t>
            </a:r>
          </a:p>
          <a:p>
            <a:pPr lvl="3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EHP-200: 9 kHz – 30 MHz</a:t>
            </a:r>
          </a:p>
          <a:p>
            <a:pPr lvl="3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Spectrum analyzer + TS-EMF probe: 30 MHz – 3 GHz</a:t>
            </a:r>
          </a:p>
          <a:p>
            <a:pPr lvl="3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Spectrum analyzer + R&amp;S probe: 2 GHz – 6 GHz</a:t>
            </a:r>
          </a:p>
          <a:p>
            <a:pPr lvl="3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Spectrum analyzer + HF907OM: 800 MHz – 26.5 GHz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1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3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r>
              <a:rPr lang="nl-BE" dirty="0" smtClean="0"/>
              <a:t> 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</p:txBody>
      </p:sp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8" t="29750" r="30508"/>
          <a:stretch>
            <a:fillRect/>
          </a:stretch>
        </p:blipFill>
        <p:spPr>
          <a:xfrm>
            <a:off x="6031532" y="1052736"/>
            <a:ext cx="720080" cy="2248273"/>
          </a:xfrm>
          <a:prstGeom prst="rect">
            <a:avLst/>
          </a:prstGeom>
        </p:spPr>
      </p:pic>
      <p:pic>
        <p:nvPicPr>
          <p:cNvPr id="3074" name="Picture 2" descr="http://depris.cephes.free.fr/presscom/2007/010/sv5c85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7636" y="980728"/>
            <a:ext cx="513849" cy="2378932"/>
          </a:xfrm>
          <a:prstGeom prst="rect">
            <a:avLst/>
          </a:prstGeom>
          <a:noFill/>
        </p:spPr>
      </p:pic>
      <p:pic>
        <p:nvPicPr>
          <p:cNvPr id="7" name="Picture 2" descr="http://www.itispanella.it/Elettromagnetismo/rilevamenti_file/image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7476" y="4149080"/>
            <a:ext cx="589057" cy="576064"/>
          </a:xfrm>
          <a:prstGeom prst="rect">
            <a:avLst/>
          </a:prstGeom>
          <a:noFill/>
        </p:spPr>
      </p:pic>
      <p:pic>
        <p:nvPicPr>
          <p:cNvPr id="3076" name="Picture 4" descr="http://cdn.rohde-schwarz.com/product/hf907om/HF907OM_front_stage_landscape.jpg"/>
          <p:cNvPicPr>
            <a:picLocks noChangeAspect="1" noChangeArrowheads="1"/>
          </p:cNvPicPr>
          <p:nvPr/>
        </p:nvPicPr>
        <p:blipFill>
          <a:blip r:embed="rId8" cstate="print"/>
          <a:srcRect l="31500" r="31442"/>
          <a:stretch>
            <a:fillRect/>
          </a:stretch>
        </p:blipFill>
        <p:spPr bwMode="auto">
          <a:xfrm>
            <a:off x="9271892" y="5013176"/>
            <a:ext cx="449187" cy="647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280583" name="Rectangle 7"/>
          <p:cNvSpPr>
            <a:spLocks noGrp="1" noChangeArrowheads="1"/>
          </p:cNvSpPr>
          <p:nvPr>
            <p:ph idx="1"/>
          </p:nvPr>
        </p:nvSpPr>
        <p:spPr>
          <a:xfrm>
            <a:off x="414908" y="980728"/>
            <a:ext cx="9077325" cy="5256584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nl-BE" dirty="0" smtClean="0"/>
              <a:t>Broadband measurements</a:t>
            </a:r>
          </a:p>
          <a:p>
            <a:pPr lvl="1">
              <a:spcBef>
                <a:spcPct val="15000"/>
              </a:spcBef>
            </a:pPr>
            <a:r>
              <a:rPr lang="nl-BE" dirty="0" smtClean="0"/>
              <a:t>1 single value for broad frequency range</a:t>
            </a:r>
          </a:p>
          <a:p>
            <a:pPr lvl="1">
              <a:spcBef>
                <a:spcPct val="15000"/>
              </a:spcBef>
            </a:pPr>
            <a:r>
              <a:rPr lang="nl-BE" dirty="0" smtClean="0"/>
              <a:t>Pro</a:t>
            </a:r>
          </a:p>
          <a:p>
            <a:pPr lvl="2">
              <a:spcBef>
                <a:spcPct val="15000"/>
              </a:spcBef>
            </a:pPr>
            <a:r>
              <a:rPr lang="nl-BE" dirty="0" smtClean="0"/>
              <a:t>Fast, mobile</a:t>
            </a:r>
          </a:p>
          <a:p>
            <a:pPr lvl="2">
              <a:spcBef>
                <a:spcPct val="15000"/>
              </a:spcBef>
            </a:pPr>
            <a:r>
              <a:rPr lang="nl-BE" dirty="0" smtClean="0"/>
              <a:t>No post-processing</a:t>
            </a:r>
          </a:p>
          <a:p>
            <a:pPr lvl="2">
              <a:spcBef>
                <a:spcPct val="15000"/>
              </a:spcBef>
            </a:pPr>
            <a:r>
              <a:rPr lang="nl-BE" dirty="0" smtClean="0"/>
              <a:t>User friendly</a:t>
            </a:r>
          </a:p>
          <a:p>
            <a:pPr lvl="2">
              <a:spcBef>
                <a:spcPct val="15000"/>
              </a:spcBef>
            </a:pPr>
            <a:r>
              <a:rPr lang="nl-BE" dirty="0" smtClean="0"/>
              <a:t>First idea of present field value</a:t>
            </a:r>
          </a:p>
          <a:p>
            <a:pPr lvl="1">
              <a:spcBef>
                <a:spcPct val="15000"/>
              </a:spcBef>
            </a:pPr>
            <a:r>
              <a:rPr lang="nl-BE" dirty="0" smtClean="0"/>
              <a:t>Contra</a:t>
            </a:r>
          </a:p>
          <a:p>
            <a:pPr lvl="2">
              <a:spcBef>
                <a:spcPct val="15000"/>
              </a:spcBef>
            </a:pPr>
            <a:r>
              <a:rPr lang="nl-BE" dirty="0" smtClean="0"/>
              <a:t>Low sensitivity</a:t>
            </a:r>
          </a:p>
          <a:p>
            <a:pPr lvl="2">
              <a:spcBef>
                <a:spcPct val="15000"/>
              </a:spcBef>
            </a:pPr>
            <a:r>
              <a:rPr lang="nl-BE" dirty="0" smtClean="0"/>
              <a:t>No identification of the sources</a:t>
            </a:r>
            <a:br>
              <a:rPr lang="nl-BE" dirty="0" smtClean="0"/>
            </a:br>
            <a:r>
              <a:rPr lang="nl-BE" dirty="0" smtClean="0"/>
              <a:t>(no information: frequency &lt;&gt; field value)</a:t>
            </a:r>
          </a:p>
          <a:p>
            <a:pPr lvl="2">
              <a:spcBef>
                <a:spcPct val="15000"/>
              </a:spcBef>
            </a:pPr>
            <a:r>
              <a:rPr lang="nl-BE" dirty="0" smtClean="0"/>
              <a:t>1 Measurement procedure  independent of the technology</a:t>
            </a:r>
          </a:p>
          <a:p>
            <a:pPr lvl="2">
              <a:spcBef>
                <a:spcPct val="15000"/>
              </a:spcBef>
            </a:pPr>
            <a:endParaRPr lang="nl-BE" dirty="0" smtClean="0"/>
          </a:p>
          <a:p>
            <a:pPr lvl="1">
              <a:spcBef>
                <a:spcPct val="15000"/>
              </a:spcBef>
            </a:pPr>
            <a:endParaRPr lang="nl-BE" dirty="0" smtClean="0"/>
          </a:p>
          <a:p>
            <a:pPr lvl="1">
              <a:spcBef>
                <a:spcPct val="15000"/>
              </a:spcBef>
            </a:pPr>
            <a:endParaRPr lang="nl-BE" dirty="0" smtClean="0"/>
          </a:p>
          <a:p>
            <a:pPr lvl="1">
              <a:spcBef>
                <a:spcPct val="15000"/>
              </a:spcBef>
            </a:pPr>
            <a:endParaRPr lang="nl-BE" dirty="0" smtClean="0"/>
          </a:p>
          <a:p>
            <a:pPr>
              <a:spcBef>
                <a:spcPct val="15000"/>
              </a:spcBef>
            </a:pPr>
            <a:endParaRPr lang="nl-BE" dirty="0" smtClean="0"/>
          </a:p>
          <a:p>
            <a:pPr lvl="2">
              <a:spcBef>
                <a:spcPct val="15000"/>
              </a:spcBef>
            </a:pPr>
            <a:endParaRPr lang="nl-BE" dirty="0"/>
          </a:p>
        </p:txBody>
      </p:sp>
      <p:pic>
        <p:nvPicPr>
          <p:cNvPr id="331777" name="Picture 1" descr="\\wicastore\wicashare\Projects\INTERREG_WISE\Deliverables\Action1\Measurement_equipment\Pictures\Foto's_zonder_tekst\IMG_7184.jpg"/>
          <p:cNvPicPr>
            <a:picLocks noChangeAspect="1" noChangeArrowheads="1"/>
          </p:cNvPicPr>
          <p:nvPr/>
        </p:nvPicPr>
        <p:blipFill>
          <a:blip r:embed="rId2" cstate="print"/>
          <a:srcRect l="27370" t="9330" r="15401"/>
          <a:stretch>
            <a:fillRect/>
          </a:stretch>
        </p:blipFill>
        <p:spPr bwMode="auto">
          <a:xfrm>
            <a:off x="7183660" y="1340768"/>
            <a:ext cx="1656184" cy="3498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viewSpectrum_FontSize18.emf"/>
          <p:cNvPicPr>
            <a:picLocks noChangeAspect="1"/>
          </p:cNvPicPr>
          <p:nvPr/>
        </p:nvPicPr>
        <p:blipFill>
          <a:blip r:embed="rId2" cstate="print"/>
          <a:srcRect t="2937" r="7627"/>
          <a:stretch>
            <a:fillRect/>
          </a:stretch>
        </p:blipFill>
        <p:spPr>
          <a:xfrm>
            <a:off x="6893050" y="2780928"/>
            <a:ext cx="3009775" cy="2372857"/>
          </a:xfrm>
          <a:prstGeom prst="rect">
            <a:avLst/>
          </a:prstGeom>
        </p:spPr>
      </p:pic>
      <p:sp>
        <p:nvSpPr>
          <p:cNvPr id="2805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280583" name="Rectangle 7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077325" cy="4968552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nl-BE" dirty="0" smtClean="0"/>
              <a:t>Smallband measurements</a:t>
            </a:r>
          </a:p>
          <a:p>
            <a:pPr lvl="1">
              <a:spcBef>
                <a:spcPct val="15000"/>
              </a:spcBef>
            </a:pPr>
            <a:r>
              <a:rPr lang="nl-BE" dirty="0" smtClean="0"/>
              <a:t>1 value for each existing signal</a:t>
            </a:r>
          </a:p>
          <a:p>
            <a:pPr lvl="1">
              <a:spcBef>
                <a:spcPct val="15000"/>
              </a:spcBef>
            </a:pPr>
            <a:r>
              <a:rPr lang="nl-BE" dirty="0" smtClean="0"/>
              <a:t>PRO</a:t>
            </a:r>
          </a:p>
          <a:p>
            <a:pPr lvl="2">
              <a:spcBef>
                <a:spcPct val="15000"/>
              </a:spcBef>
            </a:pPr>
            <a:r>
              <a:rPr lang="nl-BE" dirty="0" smtClean="0"/>
              <a:t>Settings are adjustable =&gt; measurement procedure </a:t>
            </a:r>
            <a:r>
              <a:rPr lang="nl-BE" dirty="0" smtClean="0"/>
              <a:t>depends </a:t>
            </a:r>
            <a:r>
              <a:rPr lang="nl-BE" dirty="0" smtClean="0"/>
              <a:t>on </a:t>
            </a:r>
            <a:r>
              <a:rPr lang="nl-BE" smtClean="0"/>
              <a:t>the </a:t>
            </a:r>
            <a:r>
              <a:rPr lang="nl-BE" smtClean="0"/>
              <a:t>technology</a:t>
            </a:r>
            <a:endParaRPr lang="nl-BE" dirty="0" smtClean="0"/>
          </a:p>
          <a:p>
            <a:pPr lvl="2">
              <a:spcBef>
                <a:spcPct val="15000"/>
              </a:spcBef>
            </a:pPr>
            <a:r>
              <a:rPr lang="nl-BE" dirty="0" smtClean="0"/>
              <a:t>Identification of the source</a:t>
            </a:r>
          </a:p>
          <a:p>
            <a:pPr lvl="2">
              <a:spcBef>
                <a:spcPct val="15000"/>
              </a:spcBef>
            </a:pPr>
            <a:r>
              <a:rPr lang="nl-BE" dirty="0" smtClean="0"/>
              <a:t>Field contribution per source</a:t>
            </a:r>
          </a:p>
          <a:p>
            <a:pPr lvl="1">
              <a:spcBef>
                <a:spcPct val="15000"/>
              </a:spcBef>
            </a:pPr>
            <a:r>
              <a:rPr lang="nl-BE" dirty="0" smtClean="0"/>
              <a:t>Contra</a:t>
            </a:r>
          </a:p>
          <a:p>
            <a:pPr lvl="2">
              <a:spcBef>
                <a:spcPct val="15000"/>
              </a:spcBef>
            </a:pPr>
            <a:r>
              <a:rPr lang="nl-BE" dirty="0" smtClean="0"/>
              <a:t>Time consuming</a:t>
            </a:r>
          </a:p>
          <a:p>
            <a:pPr lvl="2">
              <a:spcBef>
                <a:spcPct val="15000"/>
              </a:spcBef>
              <a:buNone/>
            </a:pPr>
            <a:r>
              <a:rPr lang="nl-BE" dirty="0" smtClean="0"/>
              <a:t>   (measurement of 1 signal takes about 5 minutes)</a:t>
            </a:r>
          </a:p>
          <a:p>
            <a:pPr lvl="2">
              <a:spcBef>
                <a:spcPct val="15000"/>
              </a:spcBef>
            </a:pPr>
            <a:r>
              <a:rPr lang="nl-BE" dirty="0" smtClean="0"/>
              <a:t>Complex – no handheld device</a:t>
            </a:r>
          </a:p>
          <a:p>
            <a:pPr lvl="2">
              <a:spcBef>
                <a:spcPct val="15000"/>
              </a:spcBef>
            </a:pPr>
            <a:r>
              <a:rPr lang="nl-BE" dirty="0" smtClean="0"/>
              <a:t>No direct result - Post processing needed</a:t>
            </a:r>
          </a:p>
          <a:p>
            <a:pPr lvl="2">
              <a:spcBef>
                <a:spcPct val="15000"/>
              </a:spcBef>
            </a:pPr>
            <a:endParaRPr lang="nl-BE" dirty="0" smtClean="0"/>
          </a:p>
          <a:p>
            <a:pPr lvl="2">
              <a:spcBef>
                <a:spcPct val="15000"/>
              </a:spcBef>
            </a:pPr>
            <a:endParaRPr lang="nl-BE" dirty="0" smtClean="0"/>
          </a:p>
          <a:p>
            <a:pPr lvl="1">
              <a:spcBef>
                <a:spcPct val="15000"/>
              </a:spcBef>
            </a:pPr>
            <a:endParaRPr lang="nl-BE" dirty="0" smtClean="0"/>
          </a:p>
          <a:p>
            <a:pPr lvl="1">
              <a:spcBef>
                <a:spcPct val="15000"/>
              </a:spcBef>
            </a:pPr>
            <a:endParaRPr lang="nl-BE" dirty="0" smtClean="0"/>
          </a:p>
          <a:p>
            <a:pPr lvl="1">
              <a:spcBef>
                <a:spcPct val="15000"/>
              </a:spcBef>
            </a:pPr>
            <a:endParaRPr lang="nl-BE" dirty="0" smtClean="0"/>
          </a:p>
          <a:p>
            <a:pPr>
              <a:spcBef>
                <a:spcPct val="15000"/>
              </a:spcBef>
            </a:pPr>
            <a:endParaRPr lang="nl-BE" dirty="0" smtClean="0"/>
          </a:p>
          <a:p>
            <a:pPr lvl="2">
              <a:spcBef>
                <a:spcPct val="15000"/>
              </a:spcBef>
            </a:pPr>
            <a:endParaRPr lang="nl-BE" dirty="0"/>
          </a:p>
        </p:txBody>
      </p:sp>
      <p:pic>
        <p:nvPicPr>
          <p:cNvPr id="7" name="Picture 6" descr="IMG_65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9564" y="908720"/>
            <a:ext cx="1944216" cy="1458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80583" name="Rectangle 7"/>
          <p:cNvSpPr>
            <a:spLocks noGrp="1" noChangeArrowheads="1"/>
          </p:cNvSpPr>
          <p:nvPr>
            <p:ph idx="1"/>
          </p:nvPr>
        </p:nvSpPr>
        <p:spPr>
          <a:xfrm>
            <a:off x="486916" y="1196752"/>
            <a:ext cx="9077325" cy="5256584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nl-BE" dirty="0" smtClean="0"/>
              <a:t>Identification of sources</a:t>
            </a:r>
          </a:p>
          <a:p>
            <a:pPr>
              <a:spcBef>
                <a:spcPct val="15000"/>
              </a:spcBef>
            </a:pPr>
            <a:r>
              <a:rPr lang="nl-BE"/>
              <a:t>P</a:t>
            </a:r>
            <a:r>
              <a:rPr lang="nl-BE" smtClean="0"/>
              <a:t>lan </a:t>
            </a:r>
            <a:r>
              <a:rPr lang="nl-BE" dirty="0" smtClean="0"/>
              <a:t>for further </a:t>
            </a:r>
            <a:r>
              <a:rPr lang="nl-BE" smtClean="0"/>
              <a:t>field measurements</a:t>
            </a:r>
            <a:endParaRPr lang="nl-BE" dirty="0" smtClean="0"/>
          </a:p>
          <a:p>
            <a:pPr>
              <a:spcBef>
                <a:spcPct val="15000"/>
              </a:spcBef>
            </a:pPr>
            <a:r>
              <a:rPr lang="nl-BE" dirty="0" smtClean="0"/>
              <a:t>Any remarks are welcome</a:t>
            </a:r>
          </a:p>
          <a:p>
            <a:pPr lvl="1">
              <a:spcBef>
                <a:spcPct val="15000"/>
              </a:spcBef>
            </a:pPr>
            <a:endParaRPr lang="nl-BE" dirty="0" smtClean="0"/>
          </a:p>
          <a:p>
            <a:pPr lvl="1">
              <a:spcBef>
                <a:spcPct val="15000"/>
              </a:spcBef>
            </a:pPr>
            <a:endParaRPr lang="nl-BE" dirty="0" smtClean="0"/>
          </a:p>
          <a:p>
            <a:pPr>
              <a:spcBef>
                <a:spcPct val="15000"/>
              </a:spcBef>
            </a:pPr>
            <a:endParaRPr lang="nl-BE" dirty="0" smtClean="0"/>
          </a:p>
          <a:p>
            <a:pPr lvl="2">
              <a:spcBef>
                <a:spcPct val="15000"/>
              </a:spcBef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385763" y="939800"/>
            <a:ext cx="9402762" cy="776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190500" indent="-190500">
              <a:buFontTx/>
              <a:buChar char="•"/>
            </a:pPr>
            <a:endParaRPr lang="en-US" sz="1800"/>
          </a:p>
          <a:p>
            <a:pPr marL="666750" lvl="1" indent="-209550" eaLnBrk="1" hangingPunct="1">
              <a:lnSpc>
                <a:spcPct val="150000"/>
              </a:lnSpc>
            </a:pPr>
            <a:endParaRPr lang="en-US" sz="1800"/>
          </a:p>
        </p:txBody>
      </p:sp>
      <p:sp>
        <p:nvSpPr>
          <p:cNvPr id="27855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sources</a:t>
            </a:r>
            <a:endParaRPr lang="en-US" dirty="0"/>
          </a:p>
        </p:txBody>
      </p:sp>
      <p:sp>
        <p:nvSpPr>
          <p:cNvPr id="278551" name="Rectangle 23"/>
          <p:cNvSpPr>
            <a:spLocks noGrp="1" noChangeArrowheads="1"/>
          </p:cNvSpPr>
          <p:nvPr>
            <p:ph idx="1"/>
          </p:nvPr>
        </p:nvSpPr>
        <p:spPr>
          <a:xfrm>
            <a:off x="412750" y="928670"/>
            <a:ext cx="9077325" cy="4495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Electric equipment generates electromagnetic waves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Equipment for wireless communication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BUT also other sources generate RF radiation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212" y="4869160"/>
            <a:ext cx="2287117" cy="171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19" name="Picture 3" descr="STC_0291"/>
          <p:cNvPicPr>
            <a:picLocks noChangeAspect="1" noChangeArrowheads="1"/>
          </p:cNvPicPr>
          <p:nvPr/>
        </p:nvPicPr>
        <p:blipFill>
          <a:blip r:embed="rId4" cstate="print"/>
          <a:srcRect r="25843" b="28525"/>
          <a:stretch>
            <a:fillRect/>
          </a:stretch>
        </p:blipFill>
        <p:spPr bwMode="auto">
          <a:xfrm>
            <a:off x="1134988" y="5157192"/>
            <a:ext cx="19940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18" name="Picture 2" descr="IMG_0250"/>
          <p:cNvPicPr>
            <a:picLocks noChangeAspect="1" noChangeArrowheads="1"/>
          </p:cNvPicPr>
          <p:nvPr/>
        </p:nvPicPr>
        <p:blipFill>
          <a:blip r:embed="rId5" cstate="print"/>
          <a:srcRect r="25843" b="1034"/>
          <a:stretch>
            <a:fillRect/>
          </a:stretch>
        </p:blipFill>
        <p:spPr bwMode="auto">
          <a:xfrm>
            <a:off x="0" y="4941168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1" name="Picture 5" descr="http://ts2.mm.bing.net/th?id=H.4622622670324721&amp;pid=1.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5468" y="4941168"/>
            <a:ext cx="2185425" cy="1639069"/>
          </a:xfrm>
          <a:prstGeom prst="rect">
            <a:avLst/>
          </a:prstGeom>
          <a:noFill/>
        </p:spPr>
      </p:pic>
      <p:pic>
        <p:nvPicPr>
          <p:cNvPr id="214023" name="Picture 7" descr="http://image.tradevv.com/2008/06/13/jameszhx_783440_600/piping-prefabrication-automatic-welding-machine-mig.jpg"/>
          <p:cNvPicPr>
            <a:picLocks noChangeAspect="1" noChangeArrowheads="1"/>
          </p:cNvPicPr>
          <p:nvPr/>
        </p:nvPicPr>
        <p:blipFill>
          <a:blip r:embed="rId7" cstate="print"/>
          <a:srcRect l="13608" t="25704" r="21377" b="22889"/>
          <a:stretch>
            <a:fillRect/>
          </a:stretch>
        </p:blipFill>
        <p:spPr bwMode="auto">
          <a:xfrm>
            <a:off x="7742585" y="4869160"/>
            <a:ext cx="2160240" cy="1708097"/>
          </a:xfrm>
          <a:prstGeom prst="rect">
            <a:avLst/>
          </a:prstGeom>
          <a:noFill/>
        </p:spPr>
      </p:pic>
      <p:pic>
        <p:nvPicPr>
          <p:cNvPr id="214025" name="Picture 9"/>
          <p:cNvPicPr>
            <a:picLocks noChangeAspect="1" noChangeArrowheads="1"/>
          </p:cNvPicPr>
          <p:nvPr/>
        </p:nvPicPr>
        <p:blipFill>
          <a:blip r:embed="rId8" cstate="print"/>
          <a:srcRect l="31524" r="16554" b="44370"/>
          <a:stretch>
            <a:fillRect/>
          </a:stretch>
        </p:blipFill>
        <p:spPr bwMode="auto">
          <a:xfrm>
            <a:off x="918964" y="2348880"/>
            <a:ext cx="1296144" cy="185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027" name="Picture 11" descr="\\wicastore\belgocontrol\Belgocontrol 2009\metingen\VI_telecom\DECT_binnen_3feb2010\fotos_dect3_feb_en_metingenDrenthe_Groningen\IMG_3520.jpg"/>
          <p:cNvPicPr>
            <a:picLocks noChangeAspect="1" noChangeArrowheads="1"/>
          </p:cNvPicPr>
          <p:nvPr/>
        </p:nvPicPr>
        <p:blipFill>
          <a:blip r:embed="rId9" cstate="print"/>
          <a:srcRect l="17391" t="23191" r="13044" b="13035"/>
          <a:stretch>
            <a:fillRect/>
          </a:stretch>
        </p:blipFill>
        <p:spPr bwMode="auto">
          <a:xfrm>
            <a:off x="2287116" y="2780928"/>
            <a:ext cx="2094778" cy="1440160"/>
          </a:xfrm>
          <a:prstGeom prst="rect">
            <a:avLst/>
          </a:prstGeom>
          <a:noFill/>
        </p:spPr>
      </p:pic>
      <p:pic>
        <p:nvPicPr>
          <p:cNvPr id="214028" name="Picture 12" descr="\\wicastore\belgocontrol\Belgocontrol 2009\metingen\VI_telecom\DECT_binnen_3feb2010\fotos_dect3_feb_en_metingenDrenthe_Groningen\IMG_355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47356" y="2708920"/>
            <a:ext cx="2016224" cy="1512014"/>
          </a:xfrm>
          <a:prstGeom prst="rect">
            <a:avLst/>
          </a:prstGeom>
          <a:noFill/>
        </p:spPr>
      </p:pic>
      <p:pic>
        <p:nvPicPr>
          <p:cNvPr id="21402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35588" y="2492896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 descr="IMG_0906"/>
          <p:cNvPicPr>
            <a:picLocks noChangeAspect="1" noChangeArrowheads="1"/>
          </p:cNvPicPr>
          <p:nvPr/>
        </p:nvPicPr>
        <p:blipFill>
          <a:blip r:embed="rId12" cstate="print"/>
          <a:srcRect l="25060" b="14556"/>
          <a:stretch>
            <a:fillRect/>
          </a:stretch>
        </p:blipFill>
        <p:spPr bwMode="auto">
          <a:xfrm>
            <a:off x="7964859" y="2564904"/>
            <a:ext cx="193796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385763" y="939800"/>
            <a:ext cx="9402762" cy="776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190500" indent="-190500">
              <a:buFontTx/>
              <a:buChar char="•"/>
            </a:pPr>
            <a:endParaRPr lang="en-US" sz="1800"/>
          </a:p>
          <a:p>
            <a:pPr marL="666750" lvl="1" indent="-209550" eaLnBrk="1" hangingPunct="1">
              <a:lnSpc>
                <a:spcPct val="150000"/>
              </a:lnSpc>
            </a:pPr>
            <a:endParaRPr lang="en-US" sz="1800"/>
          </a:p>
        </p:txBody>
      </p:sp>
      <p:sp>
        <p:nvSpPr>
          <p:cNvPr id="27855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278551" name="Rectangle 23"/>
          <p:cNvSpPr>
            <a:spLocks noGrp="1" noChangeArrowheads="1"/>
          </p:cNvSpPr>
          <p:nvPr>
            <p:ph idx="1"/>
          </p:nvPr>
        </p:nvSpPr>
        <p:spPr>
          <a:xfrm>
            <a:off x="412750" y="928670"/>
            <a:ext cx="9077325" cy="566868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Classification of RF sources is required to do a risk analysis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Assessment of risk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Define safety rules (e.g. safety distances / desactivation during maintenance) 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Advise employees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Satisfy EU directive</a:t>
            </a:r>
          </a:p>
          <a:p>
            <a:pPr lvl="3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r>
              <a:rPr lang="nl-BE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385763" y="939800"/>
            <a:ext cx="9402762" cy="776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190500" indent="-190500">
              <a:buFontTx/>
              <a:buChar char="•"/>
            </a:pPr>
            <a:endParaRPr lang="en-US" sz="1800"/>
          </a:p>
          <a:p>
            <a:pPr marL="666750" lvl="1" indent="-209550" eaLnBrk="1" hangingPunct="1">
              <a:lnSpc>
                <a:spcPct val="150000"/>
              </a:lnSpc>
            </a:pPr>
            <a:endParaRPr lang="en-US" sz="1800"/>
          </a:p>
        </p:txBody>
      </p:sp>
      <p:sp>
        <p:nvSpPr>
          <p:cNvPr id="27855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based on risk</a:t>
            </a:r>
            <a:endParaRPr lang="en-US" dirty="0"/>
          </a:p>
        </p:txBody>
      </p:sp>
      <p:sp>
        <p:nvSpPr>
          <p:cNvPr id="278551" name="Rectangle 23"/>
          <p:cNvSpPr>
            <a:spLocks noGrp="1" noChangeArrowheads="1"/>
          </p:cNvSpPr>
          <p:nvPr>
            <p:ph idx="1"/>
          </p:nvPr>
        </p:nvSpPr>
        <p:spPr>
          <a:xfrm>
            <a:off x="270892" y="908720"/>
            <a:ext cx="9433048" cy="502061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Working environments can be divided into 3 categories </a:t>
            </a:r>
            <a:r>
              <a:rPr lang="nl-BE" sz="1600" dirty="0" smtClean="0"/>
              <a:t>(based on a study of Bolte and Pruppers)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Category 1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Under normal conditions the action values will not be exceeded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Category 2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Action values can be exceeded but the exposure limit values will not be exceeded under normal conditions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Category 3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Exposure limit values can be exceeded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2863180" y="4437112"/>
            <a:ext cx="4392488" cy="1728192"/>
            <a:chOff x="6823620" y="1772816"/>
            <a:chExt cx="5015255" cy="1872208"/>
          </a:xfrm>
        </p:grpSpPr>
        <p:grpSp>
          <p:nvGrpSpPr>
            <p:cNvPr id="14" name="Group 13"/>
            <p:cNvGrpSpPr/>
            <p:nvPr/>
          </p:nvGrpSpPr>
          <p:grpSpPr>
            <a:xfrm>
              <a:off x="6823620" y="1772816"/>
              <a:ext cx="2376264" cy="1872208"/>
              <a:chOff x="7111652" y="2996952"/>
              <a:chExt cx="2592288" cy="216024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7111652" y="3717032"/>
                <a:ext cx="1944216" cy="720080"/>
              </a:xfrm>
              <a:prstGeom prst="rect">
                <a:avLst/>
              </a:prstGeom>
              <a:solidFill>
                <a:srgbClr val="FF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b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Category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2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7111652" y="4437112"/>
                <a:ext cx="1944216" cy="72008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b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Category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1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7111652" y="2996952"/>
                <a:ext cx="1944216" cy="720080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b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Category</a:t>
                </a:r>
                <a:r>
                  <a:rPr kumimoji="0" lang="en-US" sz="24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3</a:t>
                </a: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>
                <a:off x="9055868" y="3717032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9055868" y="4437112"/>
                <a:ext cx="648072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</p:grpSp>
        <p:sp>
          <p:nvSpPr>
            <p:cNvPr id="12" name="TextBox 11"/>
            <p:cNvSpPr txBox="1"/>
            <p:nvPr/>
          </p:nvSpPr>
          <p:spPr>
            <a:xfrm>
              <a:off x="9199884" y="2780928"/>
              <a:ext cx="17219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+mn-lt"/>
                </a:rPr>
                <a:t>Action value</a:t>
              </a:r>
              <a:endParaRPr lang="en-US" sz="2200" dirty="0">
                <a:latin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127876" y="2132856"/>
              <a:ext cx="27109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+mn-lt"/>
                </a:rPr>
                <a:t>Exposure limit value</a:t>
              </a:r>
              <a:endParaRPr lang="en-US" sz="22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351012" y="2852936"/>
            <a:ext cx="6931025" cy="1752600"/>
          </a:xfrm>
        </p:spPr>
        <p:txBody>
          <a:bodyPr/>
          <a:lstStyle/>
          <a:p>
            <a:r>
              <a:rPr lang="en-GB" dirty="0" smtClean="0"/>
              <a:t>Classification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385763" y="939800"/>
            <a:ext cx="9402762" cy="776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190500" indent="-190500">
              <a:buFontTx/>
              <a:buChar char="•"/>
            </a:pPr>
            <a:endParaRPr lang="en-US" sz="1800"/>
          </a:p>
          <a:p>
            <a:pPr marL="666750" lvl="1" indent="-209550" eaLnBrk="1" hangingPunct="1">
              <a:lnSpc>
                <a:spcPct val="150000"/>
              </a:lnSpc>
            </a:pPr>
            <a:endParaRPr lang="en-US" sz="1800"/>
          </a:p>
        </p:txBody>
      </p:sp>
      <p:sp>
        <p:nvSpPr>
          <p:cNvPr id="278550" name="Rectangle 22"/>
          <p:cNvSpPr>
            <a:spLocks noGrp="1" noChangeArrowheads="1"/>
          </p:cNvSpPr>
          <p:nvPr>
            <p:ph type="title"/>
          </p:nvPr>
        </p:nvSpPr>
        <p:spPr>
          <a:xfrm>
            <a:off x="2575148" y="404664"/>
            <a:ext cx="6538787" cy="492125"/>
          </a:xfrm>
        </p:spPr>
        <p:txBody>
          <a:bodyPr/>
          <a:lstStyle/>
          <a:p>
            <a:r>
              <a:rPr lang="en-US" dirty="0" smtClean="0"/>
              <a:t>Classification based on application</a:t>
            </a:r>
            <a:endParaRPr lang="en-US" dirty="0"/>
          </a:p>
        </p:txBody>
      </p:sp>
      <p:sp>
        <p:nvSpPr>
          <p:cNvPr id="278551" name="Rectangle 23"/>
          <p:cNvSpPr>
            <a:spLocks noGrp="1" noChangeArrowheads="1"/>
          </p:cNvSpPr>
          <p:nvPr>
            <p:ph idx="1"/>
          </p:nvPr>
        </p:nvSpPr>
        <p:spPr>
          <a:xfrm>
            <a:off x="412750" y="928670"/>
            <a:ext cx="9077325" cy="566868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Classify equipment in the right category 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1) Inventory of all equipment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2) Exposure assessment around each source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3) Risk analysis for each source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4) </a:t>
            </a:r>
            <a:r>
              <a:rPr lang="nl-BE" b="1" dirty="0" smtClean="0"/>
              <a:t>FINAL GOAL:  </a:t>
            </a:r>
            <a:r>
              <a:rPr lang="nl-BE" dirty="0" smtClean="0"/>
              <a:t>DATABASE + SOFTWARE tool to assess             the exposure / risks around each kind of source</a:t>
            </a:r>
          </a:p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1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3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r>
              <a:rPr lang="nl-BE" dirty="0" smtClean="0"/>
              <a:t> 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385763" y="939800"/>
            <a:ext cx="9402762" cy="776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190500" indent="-190500">
              <a:buFontTx/>
              <a:buChar char="•"/>
            </a:pPr>
            <a:endParaRPr lang="en-US" sz="1800"/>
          </a:p>
          <a:p>
            <a:pPr marL="666750" lvl="1" indent="-209550" eaLnBrk="1" hangingPunct="1">
              <a:lnSpc>
                <a:spcPct val="150000"/>
              </a:lnSpc>
            </a:pPr>
            <a:endParaRPr lang="en-US" sz="1800"/>
          </a:p>
        </p:txBody>
      </p:sp>
      <p:sp>
        <p:nvSpPr>
          <p:cNvPr id="278550" name="Rectangle 22"/>
          <p:cNvSpPr>
            <a:spLocks noGrp="1" noChangeArrowheads="1"/>
          </p:cNvSpPr>
          <p:nvPr>
            <p:ph type="title"/>
          </p:nvPr>
        </p:nvSpPr>
        <p:spPr>
          <a:xfrm>
            <a:off x="2575148" y="404664"/>
            <a:ext cx="6538787" cy="492125"/>
          </a:xfrm>
        </p:spPr>
        <p:txBody>
          <a:bodyPr/>
          <a:lstStyle/>
          <a:p>
            <a:r>
              <a:rPr lang="en-US" dirty="0" smtClean="0"/>
              <a:t>Classification based on application</a:t>
            </a:r>
            <a:endParaRPr lang="en-US" dirty="0"/>
          </a:p>
        </p:txBody>
      </p:sp>
      <p:sp>
        <p:nvSpPr>
          <p:cNvPr id="278551" name="Rectangle 23"/>
          <p:cNvSpPr>
            <a:spLocks noGrp="1" noChangeArrowheads="1"/>
          </p:cNvSpPr>
          <p:nvPr>
            <p:ph idx="1"/>
          </p:nvPr>
        </p:nvSpPr>
        <p:spPr>
          <a:xfrm>
            <a:off x="412750" y="836712"/>
            <a:ext cx="9490075" cy="566868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Inventory of all equipment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Document  ‘Electromagnetic sources’ is available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Classify equipment in different sectors and subdivide into different categories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Industrial sector (electrochemical processes, electric welding, ...)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Electricity sector (electricity production, distribution, ..)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Broadcasting sector (radio and television)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Telecommunications sector (base stations, WiFi, ...)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Radar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Aviation (surveillance, ...)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Medical sector (MRI,...)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Trade and services (metal detectors, ...)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Public transportation (Transformers in trains, ...)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Offices (computer screens, ...)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Miscellaneous (electronic ballasts of fluorescent lamps, ...)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3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r>
              <a:rPr lang="nl-BE" dirty="0" smtClean="0"/>
              <a:t> 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ChangeArrowheads="1"/>
          </p:cNvSpPr>
          <p:nvPr/>
        </p:nvSpPr>
        <p:spPr bwMode="auto">
          <a:xfrm>
            <a:off x="385763" y="939800"/>
            <a:ext cx="9402762" cy="776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190500" indent="-190500">
              <a:buFontTx/>
              <a:buChar char="•"/>
            </a:pPr>
            <a:endParaRPr lang="en-US" sz="1800"/>
          </a:p>
          <a:p>
            <a:pPr marL="666750" lvl="1" indent="-209550" eaLnBrk="1" hangingPunct="1">
              <a:lnSpc>
                <a:spcPct val="150000"/>
              </a:lnSpc>
            </a:pPr>
            <a:endParaRPr lang="en-US" sz="1800"/>
          </a:p>
        </p:txBody>
      </p:sp>
      <p:sp>
        <p:nvSpPr>
          <p:cNvPr id="278550" name="Rectangle 22"/>
          <p:cNvSpPr>
            <a:spLocks noGrp="1" noChangeArrowheads="1"/>
          </p:cNvSpPr>
          <p:nvPr>
            <p:ph type="title"/>
          </p:nvPr>
        </p:nvSpPr>
        <p:spPr>
          <a:xfrm>
            <a:off x="2575148" y="404664"/>
            <a:ext cx="6538787" cy="492125"/>
          </a:xfrm>
        </p:spPr>
        <p:txBody>
          <a:bodyPr/>
          <a:lstStyle/>
          <a:p>
            <a:r>
              <a:rPr lang="en-US" dirty="0" smtClean="0"/>
              <a:t>Classification based on application</a:t>
            </a:r>
            <a:endParaRPr lang="en-US" dirty="0"/>
          </a:p>
        </p:txBody>
      </p:sp>
      <p:sp>
        <p:nvSpPr>
          <p:cNvPr id="278551" name="Rectangle 23"/>
          <p:cNvSpPr>
            <a:spLocks noGrp="1" noChangeArrowheads="1"/>
          </p:cNvSpPr>
          <p:nvPr>
            <p:ph idx="1"/>
          </p:nvPr>
        </p:nvSpPr>
        <p:spPr>
          <a:xfrm>
            <a:off x="412750" y="836712"/>
            <a:ext cx="9490075" cy="5668682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TO DO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Complete the checklist ‘Electromagnetic sources’  (already sent by email)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Add the specifications of each available source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Input Power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Frequency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Kind of signal (continuous / pulsed)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r>
              <a:rPr lang="nl-BE" dirty="0" smtClean="0"/>
              <a:t>Provide all technical documents of the present sources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1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3">
              <a:lnSpc>
                <a:spcPct val="95000"/>
              </a:lnSpc>
              <a:spcBef>
                <a:spcPct val="15000"/>
              </a:spcBef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r>
              <a:rPr lang="nl-BE" dirty="0" smtClean="0"/>
              <a:t> </a:t>
            </a:r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  <a:p>
            <a:pPr lvl="2">
              <a:lnSpc>
                <a:spcPct val="95000"/>
              </a:lnSpc>
              <a:spcBef>
                <a:spcPct val="15000"/>
              </a:spcBef>
              <a:buNone/>
              <a:tabLst>
                <a:tab pos="1374775" algn="l"/>
              </a:tabLst>
            </a:pPr>
            <a:endParaRPr lang="nl-BE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5969" t="19189" r="15757" b="36353"/>
          <a:stretch>
            <a:fillRect/>
          </a:stretch>
        </p:blipFill>
        <p:spPr bwMode="auto">
          <a:xfrm>
            <a:off x="3151212" y="1700808"/>
            <a:ext cx="6900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1351012" y="2852936"/>
            <a:ext cx="6931025" cy="1752600"/>
          </a:xfrm>
        </p:spPr>
        <p:txBody>
          <a:bodyPr/>
          <a:lstStyle/>
          <a:p>
            <a:r>
              <a:rPr lang="en-GB" dirty="0" smtClean="0"/>
              <a:t>Exposure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_Intec">
  <a:themeElements>
    <a:clrScheme name="presentatie_Intec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e_Inte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b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presentatie_Inte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_Inte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Inte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Inte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Inte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Inte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Inte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126283</TotalTime>
  <Words>565</Words>
  <Application>Microsoft Office PowerPoint</Application>
  <PresentationFormat>Custom</PresentationFormat>
  <Paragraphs>199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presentatie_Intec</vt:lpstr>
      <vt:lpstr>PowerPoint Presentation</vt:lpstr>
      <vt:lpstr>Electromagnetic sources</vt:lpstr>
      <vt:lpstr>Classification</vt:lpstr>
      <vt:lpstr>Classification based on risk</vt:lpstr>
      <vt:lpstr>PowerPoint Presentation</vt:lpstr>
      <vt:lpstr>Classification based on application</vt:lpstr>
      <vt:lpstr>Classification based on application</vt:lpstr>
      <vt:lpstr>Classification based on application</vt:lpstr>
      <vt:lpstr>PowerPoint Presentation</vt:lpstr>
      <vt:lpstr>Exposure: general</vt:lpstr>
      <vt:lpstr>Exposure measurements</vt:lpstr>
      <vt:lpstr>Measurements</vt:lpstr>
      <vt:lpstr>Measurements</vt:lpstr>
      <vt:lpstr>Conclusions</vt:lpstr>
    </vt:vector>
  </TitlesOfParts>
  <Company>INTEC-RUG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6</dc:title>
  <dc:creator>Wout Joseph</dc:creator>
  <cp:lastModifiedBy>admin_wjoseph</cp:lastModifiedBy>
  <cp:revision>1411</cp:revision>
  <cp:lastPrinted>2003-06-30T12:10:55Z</cp:lastPrinted>
  <dcterms:created xsi:type="dcterms:W3CDTF">2002-04-17T07:40:31Z</dcterms:created>
  <dcterms:modified xsi:type="dcterms:W3CDTF">2013-03-14T09:05:09Z</dcterms:modified>
</cp:coreProperties>
</file>